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339" r:id="rId3"/>
    <p:sldId id="285" r:id="rId4"/>
    <p:sldId id="298" r:id="rId5"/>
    <p:sldId id="297" r:id="rId6"/>
    <p:sldId id="283" r:id="rId7"/>
    <p:sldId id="301" r:id="rId8"/>
    <p:sldId id="305" r:id="rId9"/>
    <p:sldId id="338" r:id="rId10"/>
    <p:sldId id="311" r:id="rId11"/>
    <p:sldId id="348" r:id="rId12"/>
    <p:sldId id="314" r:id="rId13"/>
    <p:sldId id="312" r:id="rId14"/>
    <p:sldId id="315" r:id="rId15"/>
    <p:sldId id="342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43" r:id="rId32"/>
    <p:sldId id="344" r:id="rId33"/>
    <p:sldId id="332" r:id="rId34"/>
    <p:sldId id="340" r:id="rId35"/>
    <p:sldId id="337" r:id="rId36"/>
    <p:sldId id="345" r:id="rId37"/>
    <p:sldId id="346" r:id="rId38"/>
    <p:sldId id="347" r:id="rId39"/>
    <p:sldId id="34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8D09A-0120-4B37-AD3A-26EF4E67A6A1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slide" Target="slide35.xml"/><Relationship Id="rId3" Type="http://schemas.openxmlformats.org/officeDocument/2006/relationships/slide" Target="slide4.xml"/><Relationship Id="rId7" Type="http://schemas.openxmlformats.org/officeDocument/2006/relationships/slide" Target="slide12.xml"/><Relationship Id="rId12" Type="http://schemas.openxmlformats.org/officeDocument/2006/relationships/slide" Target="slide3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34.xml"/><Relationship Id="rId5" Type="http://schemas.openxmlformats.org/officeDocument/2006/relationships/slide" Target="slide6.xml"/><Relationship Id="rId15" Type="http://schemas.openxmlformats.org/officeDocument/2006/relationships/slide" Target="slide39.xml"/><Relationship Id="rId10" Type="http://schemas.openxmlformats.org/officeDocument/2006/relationships/slide" Target="slide28.xml"/><Relationship Id="rId4" Type="http://schemas.openxmlformats.org/officeDocument/2006/relationships/slide" Target="slide5.xml"/><Relationship Id="rId9" Type="http://schemas.openxmlformats.org/officeDocument/2006/relationships/slide" Target="slide25.xml"/><Relationship Id="rId14" Type="http://schemas.openxmlformats.org/officeDocument/2006/relationships/slide" Target="slide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r.gov.bc.ca/his/results/techDocs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techDocs.ht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for.gov.bc.ca/his/results/Key%20Controls%20during%20Opening%20Creation-Feb%2021%202013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for.gov.bc.ca/his/results/Forest_Cover_Retention_Submissions.pdf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hyperlink" Target="http://www.for.gov.bc.ca/his/results/training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153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-100" dirty="0" smtClean="0">
                <a:solidFill>
                  <a:srgbClr val="FFFF00"/>
                </a:solidFill>
                <a:ea typeface="+mj-ea"/>
                <a:cs typeface="Arial" pitchFamily="34" charset="0"/>
              </a:rPr>
              <a:t>RESULTS Training</a:t>
            </a:r>
          </a:p>
          <a:p>
            <a:pPr lvl="0" algn="ctr">
              <a:spcBef>
                <a:spcPct val="0"/>
              </a:spcBef>
              <a:defRPr/>
            </a:pPr>
            <a:endParaRPr lang="en-US" sz="32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Core Module 3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 Obligation Reporting 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Submitting by ESF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6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24200"/>
            <a:ext cx="5410200" cy="328138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400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Sept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Learning Objectives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7696200" cy="53340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1800" dirty="0" smtClean="0">
                <a:hlinkClick r:id="rId2" action="ppaction://hlinksldjump"/>
              </a:rPr>
              <a:t>Business Guidelines</a:t>
            </a:r>
            <a:endParaRPr lang="en-US" sz="1800" dirty="0" smtClean="0"/>
          </a:p>
          <a:p>
            <a:r>
              <a:rPr lang="en-US" sz="1800" dirty="0" smtClean="0">
                <a:hlinkClick r:id="rId3" action="ppaction://hlinksldjump"/>
              </a:rPr>
              <a:t>Guidance on Mandatory ESF</a:t>
            </a:r>
            <a:endParaRPr lang="en-US" sz="1800" dirty="0" smtClean="0"/>
          </a:p>
          <a:p>
            <a:r>
              <a:rPr lang="en-US" sz="1800" dirty="0" smtClean="0">
                <a:hlinkClick r:id="rId4" action="ppaction://hlinksldjump"/>
              </a:rPr>
              <a:t>Online or ESF Matrix</a:t>
            </a:r>
            <a:endParaRPr lang="en-US" sz="1800" dirty="0" smtClean="0"/>
          </a:p>
          <a:p>
            <a:r>
              <a:rPr lang="en-US" sz="1800" dirty="0" smtClean="0">
                <a:hlinkClick r:id="rId5" action="ppaction://hlinksldjump"/>
              </a:rPr>
              <a:t>Technical documentation references</a:t>
            </a:r>
            <a:endParaRPr lang="en-US" sz="1800" dirty="0" smtClean="0"/>
          </a:p>
          <a:p>
            <a:r>
              <a:rPr lang="en-US" sz="1800" dirty="0" smtClean="0">
                <a:hlinkClick r:id="rId6" action="ppaction://hlinksldjump"/>
              </a:rPr>
              <a:t>Submission Components </a:t>
            </a:r>
            <a:endParaRPr lang="en-US" sz="1800" dirty="0" smtClean="0"/>
          </a:p>
          <a:p>
            <a:pPr lvl="1"/>
            <a:r>
              <a:rPr lang="en-US" sz="1800" dirty="0" smtClean="0"/>
              <a:t> </a:t>
            </a:r>
            <a:r>
              <a:rPr lang="en-US" sz="1800" dirty="0" smtClean="0">
                <a:hlinkClick r:id="rId6" action="ppaction://hlinksldjump"/>
              </a:rPr>
              <a:t>ESF Meta-data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7" action="ppaction://hlinksldjump"/>
              </a:rPr>
              <a:t>Opening definition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8" action="ppaction://hlinksldjump"/>
              </a:rPr>
              <a:t>Disturbance submission</a:t>
            </a:r>
            <a:endParaRPr lang="en-US" sz="1800" dirty="0" smtClean="0"/>
          </a:p>
          <a:p>
            <a:pPr lvl="1"/>
            <a:r>
              <a:rPr lang="en-US" sz="1800" dirty="0" err="1" smtClean="0">
                <a:hlinkClick r:id="rId9" action="ppaction://hlinksldjump"/>
              </a:rPr>
              <a:t>Silviculture</a:t>
            </a:r>
            <a:r>
              <a:rPr lang="en-US" sz="1800" dirty="0" smtClean="0">
                <a:hlinkClick r:id="rId9" action="ppaction://hlinksldjump"/>
              </a:rPr>
              <a:t> submission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10" action="ppaction://hlinksldjump"/>
              </a:rPr>
              <a:t>Forest Cover submission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11" action="ppaction://hlinksldjump"/>
              </a:rPr>
              <a:t>Milestone submission</a:t>
            </a:r>
            <a:endParaRPr lang="en-US" sz="1800" dirty="0" smtClean="0"/>
          </a:p>
          <a:p>
            <a:r>
              <a:rPr lang="en-US" sz="1800" dirty="0" smtClean="0">
                <a:hlinkClick r:id="rId12" action="ppaction://hlinksldjump"/>
              </a:rPr>
              <a:t>Technical Documentation-Forest Cover Submission Rules</a:t>
            </a:r>
            <a:endParaRPr lang="en-US" sz="1800" dirty="0" smtClean="0">
              <a:hlinkClick r:id="rId6" action="ppaction://hlinksldjump"/>
            </a:endParaRPr>
          </a:p>
          <a:p>
            <a:r>
              <a:rPr lang="en-US" sz="1800" dirty="0" smtClean="0">
                <a:hlinkClick r:id="rId13" action="ppaction://hlinksldjump"/>
              </a:rPr>
              <a:t>Mandatory vs. Edit rules</a:t>
            </a:r>
            <a:endParaRPr lang="en-US" sz="1800" dirty="0" smtClean="0"/>
          </a:p>
          <a:p>
            <a:r>
              <a:rPr lang="en-US" sz="1800" dirty="0" smtClean="0">
                <a:hlinkClick r:id="rId14" action="ppaction://hlinksldjump"/>
              </a:rPr>
              <a:t>Submission Process</a:t>
            </a:r>
            <a:endParaRPr lang="en-US" sz="1800" dirty="0" smtClean="0">
              <a:hlinkClick r:id="rId6" action="ppaction://hlinksldjump"/>
            </a:endParaRPr>
          </a:p>
          <a:p>
            <a:r>
              <a:rPr lang="en-US" sz="1800" dirty="0" smtClean="0">
                <a:hlinkClick r:id="rId15" action="ppaction://hlinksldjump"/>
              </a:rPr>
              <a:t>Help resources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Business Guidance</a:t>
            </a:r>
            <a:endParaRPr lang="en-US" sz="3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8382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http://www.for.gov.bc.ca/his/results/business.htm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124200"/>
            <a:ext cx="57340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295400"/>
            <a:ext cx="7772400" cy="20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Mandatory ESF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14525"/>
            <a:ext cx="3841156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52400"/>
            <a:ext cx="540067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noProof="0" dirty="0" smtClean="0">
                <a:solidFill>
                  <a:srgbClr val="FFFF00"/>
                </a:solidFill>
                <a:ea typeface="+mj-ea"/>
                <a:cs typeface="+mj-cs"/>
              </a:rPr>
              <a:t>Online or ESF Matrix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6400800"/>
            <a:ext cx="6324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* Any spatial requirements must be submitted by ESF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219200"/>
          <a:ext cx="8229599" cy="501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445"/>
                <a:gridCol w="967155"/>
                <a:gridCol w="4571999"/>
              </a:tblGrid>
              <a:tr h="47275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Submission Component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ESF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Online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527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itchFamily="34" charset="0"/>
                        </a:rPr>
                        <a:t>\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Definition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Tenure &amp; Site Plan Information</a:t>
                      </a: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and Standards Unit Spatial required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41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 Modifications*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Conditional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ESF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where there is changes to Standards Unit (additions, deletions) or changes in spatial.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Disturbance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995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Silviculture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Activity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Mandatory ESF for government funded activities (FE, JS)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Forest Cover 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 </a:t>
                      </a:r>
                    </a:p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Forest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 Cover Spatial required</a:t>
                      </a:r>
                      <a:endParaRPr lang="en-US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Milestone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3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s.108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Application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No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Technical Documentation References</a:t>
            </a:r>
            <a:b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hlinkClick r:id="rId2"/>
              </a:rPr>
              <a:t>http://www.for.gov.bc.ca/his/results/techDocs.htm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</a:br>
            <a:endParaRPr lang="en-US" sz="24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199"/>
            <a:ext cx="6781800" cy="43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258958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743200"/>
            <a:ext cx="6324600" cy="385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ESF Schema References</a:t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4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447800"/>
            <a:ext cx="4572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Tech Specs has ESF Reference with business rules and field specific edits.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dirty="0" smtClean="0">
              <a:solidFill>
                <a:srgbClr val="FFFF00"/>
              </a:solidFill>
              <a:latin typeface="Arial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Reference is by schema item.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8382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Codelists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  <a:hlinkClick r:id="rId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2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828800"/>
            <a:ext cx="278385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2209800"/>
            <a:ext cx="4791276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39147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SU Modifications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Cheatsheet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3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2388" y="1981200"/>
            <a:ext cx="667161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Brace 6"/>
          <p:cNvSpPr/>
          <p:nvPr/>
        </p:nvSpPr>
        <p:spPr>
          <a:xfrm rot="16200000">
            <a:off x="6362700" y="-114300"/>
            <a:ext cx="457200" cy="4648200"/>
          </a:xfrm>
          <a:prstGeom prst="rightBrac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343400" y="1219200"/>
            <a:ext cx="4495800" cy="685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	</a:t>
            </a: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Helps explain setup for ESF portion</a:t>
            </a:r>
          </a:p>
          <a:p>
            <a:pPr>
              <a:lnSpc>
                <a:spcPct val="90000"/>
              </a:lnSpc>
              <a:buNone/>
            </a:pPr>
            <a:r>
              <a:rPr lang="en-US" sz="1400" b="1" dirty="0" smtClean="0">
                <a:solidFill>
                  <a:srgbClr val="FFFF00"/>
                </a:solidFill>
                <a:latin typeface="Calibri" pitchFamily="34" charset="0"/>
              </a:rPr>
              <a:t>	“A” and “V” actions  with inclusion or omission of SU implies addition or removal of SUs!</a:t>
            </a:r>
            <a:endParaRPr lang="en-US" sz="1400" b="1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6600" y="2971800"/>
            <a:ext cx="1905000" cy="609600"/>
          </a:xfrm>
          <a:prstGeom prst="rect">
            <a:avLst/>
          </a:prstGeom>
          <a:solidFill>
            <a:srgbClr val="FFC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86600" y="4267200"/>
            <a:ext cx="1905000" cy="381000"/>
          </a:xfrm>
          <a:prstGeom prst="rect">
            <a:avLst/>
          </a:prstGeom>
          <a:solidFill>
            <a:srgbClr val="FFC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86600" y="5943600"/>
            <a:ext cx="1905000" cy="609600"/>
          </a:xfrm>
          <a:prstGeom prst="rect">
            <a:avLst/>
          </a:prstGeom>
          <a:solidFill>
            <a:srgbClr val="FFC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66800"/>
            <a:ext cx="7772400" cy="3124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ESF Submission can be set up by individual opening or 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can be batched for multiple openings.</a:t>
            </a:r>
          </a:p>
          <a:p>
            <a:pPr>
              <a:lnSpc>
                <a:spcPct val="90000"/>
              </a:lnSpc>
              <a:buNone/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If new to RESULTS ESF – suggest do it individually to become 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familiar with process and requirements</a:t>
            </a:r>
          </a:p>
          <a:p>
            <a:pPr>
              <a:lnSpc>
                <a:spcPct val="90000"/>
              </a:lnSpc>
              <a:buNone/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ESF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505200"/>
            <a:ext cx="5410200" cy="306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876800" y="1219200"/>
            <a:ext cx="44958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ESF Submission Metadata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Identifies the submitter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RESULTS Submission Metadata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Identifies the Licensee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Indicates Validate or not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Note this info is automatically provided via </a:t>
            </a:r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</a:rPr>
              <a:t>BCeID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 for online entrie</a:t>
            </a:r>
            <a:r>
              <a:rPr lang="en-US" sz="2400" dirty="0" smtClean="0">
                <a:solidFill>
                  <a:srgbClr val="FFFF00"/>
                </a:solidFill>
              </a:rPr>
              <a:t>s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5035550" cy="6858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00400"/>
            <a:ext cx="4991100" cy="16764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ESF Submission Metadata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4572000" cy="38877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0" y="1295400"/>
            <a:ext cx="4572000" cy="4876800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Opening Key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Identifies the opening to which the submission belongs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be </a:t>
            </a:r>
            <a:r>
              <a:rPr kumimoji="0" lang="en-US" sz="26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any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Opening Number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TimberMark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Licence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/CP/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Opening ID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*These keys link to FTA and bring tenure data forward to RESULTS.  Must use one of  these keys for the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first submission.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371600"/>
            <a:ext cx="8229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Opening Definition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Used to: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Create new openings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Update existing openings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Propose amendments to existing openings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Propose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cutblocks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 to amalgamate into a single opening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Identifies: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Site Plan information including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Previous stand information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Standard regime (standard id)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Governing tenure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Spatial location opening/SUs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724400" y="4572000"/>
            <a:ext cx="4648200" cy="144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l">
              <a:spcBef>
                <a:spcPct val="20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Key Links: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  FTA for Tenure Data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  Data shipped to </a:t>
            </a:r>
            <a:r>
              <a:rPr lang="en-US" sz="2000" dirty="0" err="1" smtClean="0">
                <a:solidFill>
                  <a:srgbClr val="FFC000"/>
                </a:solidFill>
                <a:latin typeface="Arial" charset="0"/>
              </a:rPr>
              <a:t>GeoBC</a:t>
            </a: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 </a:t>
            </a:r>
          </a:p>
          <a:p>
            <a:pPr lvl="1"/>
            <a:endParaRPr lang="en-US" sz="200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981200"/>
            <a:ext cx="5715000" cy="37861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1371600"/>
            <a:ext cx="8382000" cy="487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Opening Definition – 3 components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</a:rPr>
              <a:t>Opening data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Tenure data 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SU data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</a:endParaRP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Text Box 7"/>
          <p:cNvSpPr txBox="1">
            <a:spLocks noGrp="1" noChangeArrowheads="1"/>
          </p:cNvSpPr>
          <p:nvPr>
            <p:ph idx="1"/>
          </p:nvPr>
        </p:nvSpPr>
        <p:spPr bwMode="auto">
          <a:xfrm>
            <a:off x="228600" y="4724400"/>
            <a:ext cx="3886200" cy="16004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buNone/>
            </a:pPr>
            <a:r>
              <a:rPr lang="en-US" sz="1400" b="1" dirty="0">
                <a:solidFill>
                  <a:srgbClr val="FFFF00"/>
                </a:solidFill>
                <a:latin typeface="Arial" charset="0"/>
              </a:rPr>
              <a:t>Action Codes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US" sz="1400" dirty="0">
                <a:solidFill>
                  <a:srgbClr val="FFFF00"/>
                </a:solidFill>
                <a:latin typeface="Arial" charset="0"/>
              </a:rPr>
              <a:t>I – </a:t>
            </a:r>
            <a:r>
              <a:rPr lang="en-US" sz="1400" dirty="0" smtClean="0">
                <a:solidFill>
                  <a:srgbClr val="FFFF00"/>
                </a:solidFill>
                <a:latin typeface="Arial" charset="0"/>
              </a:rPr>
              <a:t>Insert (New openings)</a:t>
            </a:r>
            <a:endParaRPr lang="en-US" sz="1400" dirty="0">
              <a:solidFill>
                <a:srgbClr val="FFFF00"/>
              </a:solidFill>
              <a:latin typeface="Arial" charset="0"/>
            </a:endParaRP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US" sz="1400" dirty="0">
                <a:solidFill>
                  <a:srgbClr val="FFFF00"/>
                </a:solidFill>
                <a:latin typeface="Arial" charset="0"/>
              </a:rPr>
              <a:t>U – Update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US" sz="1400" dirty="0">
                <a:solidFill>
                  <a:srgbClr val="FFFF00"/>
                </a:solidFill>
                <a:latin typeface="Arial" charset="0"/>
              </a:rPr>
              <a:t>A – Amendments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US" sz="1400" dirty="0">
                <a:solidFill>
                  <a:srgbClr val="FFFF00"/>
                </a:solidFill>
                <a:latin typeface="Arial" charset="0"/>
              </a:rPr>
              <a:t>M – Minor Amendments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US" sz="1400" dirty="0">
                <a:solidFill>
                  <a:srgbClr val="FFFF00"/>
                </a:solidFill>
                <a:latin typeface="Arial" charset="0"/>
              </a:rPr>
              <a:t>V – Approved Variations</a:t>
            </a:r>
          </a:p>
          <a:p>
            <a:pPr lvl="1" algn="l">
              <a:spcBef>
                <a:spcPct val="0"/>
              </a:spcBef>
              <a:buFontTx/>
              <a:buChar char="•"/>
            </a:pPr>
            <a:r>
              <a:rPr lang="en-US" sz="1400" dirty="0">
                <a:solidFill>
                  <a:srgbClr val="FFFF00"/>
                </a:solidFill>
                <a:latin typeface="Arial" charset="0"/>
              </a:rPr>
              <a:t>O – Opening Amalgamation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3048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Requirement &amp; Role of </a:t>
            </a: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Site Plan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Exempt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Ind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8458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hlinkClick r:id="rId2"/>
              </a:rPr>
              <a:t>http://www.for.gov.bc.ca/his/results/Key%20Controls%20during%20Opening%20Creation-Feb%2021%202013.pdf</a:t>
            </a:r>
            <a:endParaRPr lang="en-US" sz="1200" b="1" dirty="0" smtClean="0"/>
          </a:p>
          <a:p>
            <a:endParaRPr lang="en-US" b="1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1905000"/>
            <a:ext cx="8458200" cy="1981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All New Openings via ESF must have at least ONE Standards Unit in the Opening Definition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Rst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: </a:t>
            </a:r>
            <a:r>
              <a:rPr lang="en-US" sz="2000" spc="-100" dirty="0" err="1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sitePlanExempt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is an indicator used by RESULTS to determine if Standards Unit  is: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a </a:t>
            </a:r>
            <a:r>
              <a:rPr lang="en-US" sz="2000" spc="-10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lang="en-US" sz="2000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prescription 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“Y” – full stocking standards provided ; OR </a:t>
            </a:r>
          </a:p>
          <a:p>
            <a:pPr marL="914400" lvl="1" indent="-457200"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a </a:t>
            </a:r>
            <a:r>
              <a:rPr lang="en-US" sz="2000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site plan</a:t>
            </a:r>
            <a:r>
              <a:rPr lang="en-US" sz="20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 “N” – an approved standards regime ID authorized by submitter is provided.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86200"/>
            <a:ext cx="475372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1143000"/>
            <a:ext cx="8382000" cy="487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Opening Definition – 3 components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Opening data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</a:rPr>
              <a:t>Tenure data 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</a:rPr>
              <a:t>SU data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</a:endParaRP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905000"/>
            <a:ext cx="5514975" cy="21971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57200" y="4419600"/>
            <a:ext cx="8382000" cy="20320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800" b="1" dirty="0">
                <a:solidFill>
                  <a:srgbClr val="FFFF00"/>
                </a:solidFill>
                <a:latin typeface="Arial" charset="0"/>
              </a:rPr>
              <a:t>RESULTS allow multi-</a:t>
            </a:r>
            <a:r>
              <a:rPr lang="en-US" sz="1800" b="1" dirty="0" err="1">
                <a:solidFill>
                  <a:srgbClr val="FFFF00"/>
                </a:solidFill>
                <a:latin typeface="Arial" charset="0"/>
              </a:rPr>
              <a:t>cutblock</a:t>
            </a:r>
            <a:r>
              <a:rPr lang="en-US" sz="1800" b="1" dirty="0">
                <a:solidFill>
                  <a:srgbClr val="FFFF00"/>
                </a:solidFill>
                <a:latin typeface="Arial" charset="0"/>
              </a:rPr>
              <a:t> openings.</a:t>
            </a:r>
          </a:p>
          <a:p>
            <a:pPr algn="l">
              <a:spcBef>
                <a:spcPct val="0"/>
              </a:spcBef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algn="l">
              <a:spcBef>
                <a:spcPct val="0"/>
              </a:spcBef>
            </a:pPr>
            <a:r>
              <a:rPr lang="en-US" sz="1800" dirty="0">
                <a:solidFill>
                  <a:srgbClr val="FFFF00"/>
                </a:solidFill>
                <a:latin typeface="Arial" charset="0"/>
              </a:rPr>
              <a:t>Prime </a:t>
            </a:r>
            <a:r>
              <a:rPr lang="en-US" sz="1800" dirty="0" err="1">
                <a:solidFill>
                  <a:srgbClr val="FFFF00"/>
                </a:solidFill>
                <a:latin typeface="Arial" charset="0"/>
              </a:rPr>
              <a:t>Licence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 Indicator is set to true if only one </a:t>
            </a:r>
            <a:r>
              <a:rPr lang="en-US" sz="1800" dirty="0" err="1">
                <a:solidFill>
                  <a:srgbClr val="FFFF00"/>
                </a:solidFill>
                <a:latin typeface="Arial" charset="0"/>
              </a:rPr>
              <a:t>cutblock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 is assigned to one opening.</a:t>
            </a:r>
          </a:p>
          <a:p>
            <a:pPr algn="l">
              <a:spcBef>
                <a:spcPct val="0"/>
              </a:spcBef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algn="l">
              <a:spcBef>
                <a:spcPct val="0"/>
              </a:spcBef>
            </a:pPr>
            <a:r>
              <a:rPr lang="en-US" sz="1800" dirty="0">
                <a:solidFill>
                  <a:srgbClr val="FFFF00"/>
                </a:solidFill>
                <a:latin typeface="Arial" charset="0"/>
              </a:rPr>
              <a:t>If there is a requirement to have more than one </a:t>
            </a:r>
            <a:r>
              <a:rPr lang="en-US" sz="1800" dirty="0" err="1">
                <a:solidFill>
                  <a:srgbClr val="FFFF00"/>
                </a:solidFill>
                <a:latin typeface="Arial" charset="0"/>
              </a:rPr>
              <a:t>cutblock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 associated with an opening, one must be true, all other </a:t>
            </a:r>
            <a:r>
              <a:rPr lang="en-US" sz="1800" dirty="0" err="1">
                <a:solidFill>
                  <a:srgbClr val="FFFF00"/>
                </a:solidFill>
                <a:latin typeface="Arial" charset="0"/>
              </a:rPr>
              <a:t>cutblocks</a:t>
            </a:r>
            <a:r>
              <a:rPr lang="en-US" sz="1800" dirty="0">
                <a:solidFill>
                  <a:srgbClr val="FFFF00"/>
                </a:solidFill>
                <a:latin typeface="Arial" charset="0"/>
              </a:rPr>
              <a:t> must be False (non-prime).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524000"/>
            <a:ext cx="5258130" cy="29225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382000" cy="48768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Opening Definition – 3 components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Opening data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Tenure data 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  <a:latin typeface="Calibri" pitchFamily="34" charset="0"/>
              </a:rPr>
              <a:t>SU data</a:t>
            </a:r>
          </a:p>
          <a:p>
            <a:pPr lvl="1"/>
            <a:endParaRPr lang="en-US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1"/>
            <a:endParaRPr lang="en-US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09600" y="4572000"/>
            <a:ext cx="4648200" cy="193899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Spatial 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data for Standard Units is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required</a:t>
            </a:r>
          </a:p>
          <a:p>
            <a:pPr algn="l"/>
            <a:endParaRPr lang="en-US" sz="2000" dirty="0" smtClean="0">
              <a:solidFill>
                <a:srgbClr val="FFFF00"/>
              </a:solidFill>
              <a:latin typeface="Arial" charset="0"/>
            </a:endParaRPr>
          </a:p>
          <a:p>
            <a:pPr algn="l"/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Standards Regime must be approved for use for submitting client and org unit unless Ministry default.</a:t>
            </a:r>
            <a:endParaRPr lang="en-US" sz="2000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800600" y="4648200"/>
            <a:ext cx="4343400" cy="24314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l">
              <a:spcBef>
                <a:spcPct val="20000"/>
              </a:spcBef>
            </a:pP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Key Links: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  FTA validation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  </a:t>
            </a:r>
            <a:r>
              <a:rPr lang="en-US" sz="2000" dirty="0" err="1" smtClean="0">
                <a:solidFill>
                  <a:srgbClr val="FFC000"/>
                </a:solidFill>
                <a:latin typeface="Arial" charset="0"/>
              </a:rPr>
              <a:t>GeoBC</a:t>
            </a: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 </a:t>
            </a:r>
          </a:p>
          <a:p>
            <a:pPr lvl="2" algn="l"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solidFill>
                  <a:srgbClr val="FFC000"/>
                </a:solidFill>
                <a:latin typeface="Arial" charset="0"/>
              </a:rPr>
              <a:t>  Derives FSP ID if Standard Regime ID exists in FSPTS</a:t>
            </a:r>
          </a:p>
          <a:p>
            <a:pPr lvl="1"/>
            <a:endParaRPr lang="en-US" sz="2000" dirty="0">
              <a:solidFill>
                <a:srgbClr val="FFC000"/>
              </a:solidFill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09600" y="5534561"/>
            <a:ext cx="8153400" cy="70788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Spatial </a:t>
            </a:r>
            <a:r>
              <a:rPr lang="en-US" sz="2000" dirty="0">
                <a:solidFill>
                  <a:srgbClr val="FFFF00"/>
                </a:solidFill>
                <a:latin typeface="Arial" charset="0"/>
              </a:rPr>
              <a:t>data for Standard Units is 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required</a:t>
            </a:r>
          </a:p>
          <a:p>
            <a:pPr algn="l"/>
            <a:endParaRPr lang="en-US" sz="2000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8382000" cy="48768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Opening Definition – 3 components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Opening data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Tenure data 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SU data</a:t>
            </a:r>
          </a:p>
          <a:p>
            <a:pPr lvl="2"/>
            <a:r>
              <a:rPr lang="en-US" b="1" dirty="0" smtClean="0">
                <a:solidFill>
                  <a:srgbClr val="FFC000"/>
                </a:solidFill>
                <a:latin typeface="Calibri" pitchFamily="34" charset="0"/>
              </a:rPr>
              <a:t>Spatial Data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981200"/>
            <a:ext cx="5943600" cy="34369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66800" y="54864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Example spatial information for an Opening Definition</a:t>
            </a:r>
          </a:p>
        </p:txBody>
      </p:sp>
      <p:pic>
        <p:nvPicPr>
          <p:cNvPr id="11" name="Picture 8" descr="pat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328612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reeform 9"/>
          <p:cNvSpPr>
            <a:spLocks/>
          </p:cNvSpPr>
          <p:nvPr/>
        </p:nvSpPr>
        <p:spPr bwMode="auto">
          <a:xfrm>
            <a:off x="3581400" y="2133600"/>
            <a:ext cx="2178050" cy="2286000"/>
          </a:xfrm>
          <a:custGeom>
            <a:avLst/>
            <a:gdLst>
              <a:gd name="T0" fmla="*/ 2147483647 w 1372"/>
              <a:gd name="T1" fmla="*/ 2147483647 h 1440"/>
              <a:gd name="T2" fmla="*/ 2147483647 w 1372"/>
              <a:gd name="T3" fmla="*/ 2147483647 h 1440"/>
              <a:gd name="T4" fmla="*/ 2147483647 w 1372"/>
              <a:gd name="T5" fmla="*/ 2147483647 h 1440"/>
              <a:gd name="T6" fmla="*/ 2147483647 w 1372"/>
              <a:gd name="T7" fmla="*/ 2147483647 h 1440"/>
              <a:gd name="T8" fmla="*/ 2147483647 w 1372"/>
              <a:gd name="T9" fmla="*/ 2147483647 h 1440"/>
              <a:gd name="T10" fmla="*/ 2147483647 w 1372"/>
              <a:gd name="T11" fmla="*/ 2147483647 h 1440"/>
              <a:gd name="T12" fmla="*/ 2147483647 w 1372"/>
              <a:gd name="T13" fmla="*/ 2147483647 h 1440"/>
              <a:gd name="T14" fmla="*/ 2147483647 w 1372"/>
              <a:gd name="T15" fmla="*/ 2147483647 h 1440"/>
              <a:gd name="T16" fmla="*/ 2147483647 w 1372"/>
              <a:gd name="T17" fmla="*/ 2147483647 h 1440"/>
              <a:gd name="T18" fmla="*/ 2147483647 w 1372"/>
              <a:gd name="T19" fmla="*/ 2147483647 h 1440"/>
              <a:gd name="T20" fmla="*/ 2147483647 w 1372"/>
              <a:gd name="T21" fmla="*/ 2147483647 h 1440"/>
              <a:gd name="T22" fmla="*/ 2147483647 w 1372"/>
              <a:gd name="T23" fmla="*/ 2147483647 h 1440"/>
              <a:gd name="T24" fmla="*/ 2147483647 w 1372"/>
              <a:gd name="T25" fmla="*/ 2147483647 h 1440"/>
              <a:gd name="T26" fmla="*/ 2147483647 w 1372"/>
              <a:gd name="T27" fmla="*/ 2147483647 h 1440"/>
              <a:gd name="T28" fmla="*/ 2147483647 w 1372"/>
              <a:gd name="T29" fmla="*/ 2147483647 h 1440"/>
              <a:gd name="T30" fmla="*/ 2147483647 w 1372"/>
              <a:gd name="T31" fmla="*/ 2147483647 h 1440"/>
              <a:gd name="T32" fmla="*/ 2147483647 w 1372"/>
              <a:gd name="T33" fmla="*/ 2147483647 h 1440"/>
              <a:gd name="T34" fmla="*/ 2147483647 w 1372"/>
              <a:gd name="T35" fmla="*/ 2147483647 h 1440"/>
              <a:gd name="T36" fmla="*/ 2147483647 w 1372"/>
              <a:gd name="T37" fmla="*/ 2147483647 h 1440"/>
              <a:gd name="T38" fmla="*/ 2147483647 w 1372"/>
              <a:gd name="T39" fmla="*/ 2147483647 h 1440"/>
              <a:gd name="T40" fmla="*/ 2147483647 w 1372"/>
              <a:gd name="T41" fmla="*/ 2147483647 h 1440"/>
              <a:gd name="T42" fmla="*/ 2147483647 w 1372"/>
              <a:gd name="T43" fmla="*/ 2147483647 h 1440"/>
              <a:gd name="T44" fmla="*/ 2147483647 w 1372"/>
              <a:gd name="T45" fmla="*/ 2147483647 h 1440"/>
              <a:gd name="T46" fmla="*/ 2147483647 w 1372"/>
              <a:gd name="T47" fmla="*/ 2147483647 h 1440"/>
              <a:gd name="T48" fmla="*/ 2147483647 w 1372"/>
              <a:gd name="T49" fmla="*/ 2147483647 h 1440"/>
              <a:gd name="T50" fmla="*/ 2147483647 w 1372"/>
              <a:gd name="T51" fmla="*/ 2147483647 h 1440"/>
              <a:gd name="T52" fmla="*/ 2147483647 w 1372"/>
              <a:gd name="T53" fmla="*/ 2147483647 h 1440"/>
              <a:gd name="T54" fmla="*/ 2147483647 w 1372"/>
              <a:gd name="T55" fmla="*/ 2147483647 h 1440"/>
              <a:gd name="T56" fmla="*/ 2147483647 w 1372"/>
              <a:gd name="T57" fmla="*/ 2147483647 h 1440"/>
              <a:gd name="T58" fmla="*/ 2147483647 w 1372"/>
              <a:gd name="T59" fmla="*/ 2147483647 h 1440"/>
              <a:gd name="T60" fmla="*/ 2147483647 w 1372"/>
              <a:gd name="T61" fmla="*/ 2147483647 h 1440"/>
              <a:gd name="T62" fmla="*/ 2147483647 w 1372"/>
              <a:gd name="T63" fmla="*/ 2147483647 h 1440"/>
              <a:gd name="T64" fmla="*/ 2147483647 w 1372"/>
              <a:gd name="T65" fmla="*/ 2147483647 h 1440"/>
              <a:gd name="T66" fmla="*/ 2147483647 w 1372"/>
              <a:gd name="T67" fmla="*/ 2147483647 h 1440"/>
              <a:gd name="T68" fmla="*/ 2147483647 w 1372"/>
              <a:gd name="T69" fmla="*/ 2147483647 h 1440"/>
              <a:gd name="T70" fmla="*/ 2147483647 w 1372"/>
              <a:gd name="T71" fmla="*/ 2147483647 h 1440"/>
              <a:gd name="T72" fmla="*/ 2147483647 w 1372"/>
              <a:gd name="T73" fmla="*/ 2147483647 h 1440"/>
              <a:gd name="T74" fmla="*/ 2147483647 w 1372"/>
              <a:gd name="T75" fmla="*/ 2147483647 h 1440"/>
              <a:gd name="T76" fmla="*/ 2147483647 w 1372"/>
              <a:gd name="T77" fmla="*/ 2147483647 h 1440"/>
              <a:gd name="T78" fmla="*/ 2147483647 w 1372"/>
              <a:gd name="T79" fmla="*/ 2147483647 h 1440"/>
              <a:gd name="T80" fmla="*/ 2147483647 w 1372"/>
              <a:gd name="T81" fmla="*/ 2147483647 h 1440"/>
              <a:gd name="T82" fmla="*/ 2147483647 w 1372"/>
              <a:gd name="T83" fmla="*/ 2147483647 h 1440"/>
              <a:gd name="T84" fmla="*/ 2147483647 w 1372"/>
              <a:gd name="T85" fmla="*/ 2147483647 h 1440"/>
              <a:gd name="T86" fmla="*/ 2147483647 w 1372"/>
              <a:gd name="T87" fmla="*/ 2147483647 h 144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372"/>
              <a:gd name="T133" fmla="*/ 0 h 1440"/>
              <a:gd name="T134" fmla="*/ 1372 w 1372"/>
              <a:gd name="T135" fmla="*/ 1440 h 144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372" h="1440">
                <a:moveTo>
                  <a:pt x="28" y="1440"/>
                </a:moveTo>
                <a:cubicBezTo>
                  <a:pt x="22" y="1342"/>
                  <a:pt x="33" y="1252"/>
                  <a:pt x="44" y="1156"/>
                </a:cubicBezTo>
                <a:cubicBezTo>
                  <a:pt x="43" y="1128"/>
                  <a:pt x="41" y="1100"/>
                  <a:pt x="40" y="1072"/>
                </a:cubicBezTo>
                <a:cubicBezTo>
                  <a:pt x="37" y="994"/>
                  <a:pt x="0" y="915"/>
                  <a:pt x="80" y="888"/>
                </a:cubicBezTo>
                <a:cubicBezTo>
                  <a:pt x="88" y="868"/>
                  <a:pt x="92" y="859"/>
                  <a:pt x="112" y="852"/>
                </a:cubicBezTo>
                <a:cubicBezTo>
                  <a:pt x="142" y="822"/>
                  <a:pt x="195" y="809"/>
                  <a:pt x="236" y="804"/>
                </a:cubicBezTo>
                <a:cubicBezTo>
                  <a:pt x="253" y="792"/>
                  <a:pt x="272" y="784"/>
                  <a:pt x="292" y="780"/>
                </a:cubicBezTo>
                <a:cubicBezTo>
                  <a:pt x="308" y="769"/>
                  <a:pt x="326" y="761"/>
                  <a:pt x="344" y="756"/>
                </a:cubicBezTo>
                <a:cubicBezTo>
                  <a:pt x="367" y="742"/>
                  <a:pt x="390" y="727"/>
                  <a:pt x="416" y="720"/>
                </a:cubicBezTo>
                <a:cubicBezTo>
                  <a:pt x="460" y="691"/>
                  <a:pt x="517" y="677"/>
                  <a:pt x="568" y="664"/>
                </a:cubicBezTo>
                <a:cubicBezTo>
                  <a:pt x="587" y="659"/>
                  <a:pt x="595" y="651"/>
                  <a:pt x="616" y="648"/>
                </a:cubicBezTo>
                <a:cubicBezTo>
                  <a:pt x="632" y="637"/>
                  <a:pt x="649" y="634"/>
                  <a:pt x="668" y="628"/>
                </a:cubicBezTo>
                <a:cubicBezTo>
                  <a:pt x="792" y="635"/>
                  <a:pt x="916" y="643"/>
                  <a:pt x="1040" y="636"/>
                </a:cubicBezTo>
                <a:cubicBezTo>
                  <a:pt x="1040" y="635"/>
                  <a:pt x="1038" y="601"/>
                  <a:pt x="1032" y="592"/>
                </a:cubicBezTo>
                <a:cubicBezTo>
                  <a:pt x="1021" y="576"/>
                  <a:pt x="1019" y="585"/>
                  <a:pt x="1012" y="568"/>
                </a:cubicBezTo>
                <a:cubicBezTo>
                  <a:pt x="1007" y="556"/>
                  <a:pt x="1000" y="532"/>
                  <a:pt x="1000" y="532"/>
                </a:cubicBezTo>
                <a:cubicBezTo>
                  <a:pt x="993" y="486"/>
                  <a:pt x="977" y="443"/>
                  <a:pt x="972" y="396"/>
                </a:cubicBezTo>
                <a:cubicBezTo>
                  <a:pt x="975" y="363"/>
                  <a:pt x="972" y="352"/>
                  <a:pt x="988" y="328"/>
                </a:cubicBezTo>
                <a:cubicBezTo>
                  <a:pt x="1003" y="269"/>
                  <a:pt x="1003" y="208"/>
                  <a:pt x="1012" y="148"/>
                </a:cubicBezTo>
                <a:cubicBezTo>
                  <a:pt x="1014" y="106"/>
                  <a:pt x="1003" y="63"/>
                  <a:pt x="1048" y="48"/>
                </a:cubicBezTo>
                <a:cubicBezTo>
                  <a:pt x="1064" y="32"/>
                  <a:pt x="1074" y="28"/>
                  <a:pt x="1096" y="24"/>
                </a:cubicBezTo>
                <a:cubicBezTo>
                  <a:pt x="1145" y="0"/>
                  <a:pt x="1209" y="23"/>
                  <a:pt x="1252" y="52"/>
                </a:cubicBezTo>
                <a:cubicBezTo>
                  <a:pt x="1261" y="78"/>
                  <a:pt x="1249" y="52"/>
                  <a:pt x="1268" y="68"/>
                </a:cubicBezTo>
                <a:cubicBezTo>
                  <a:pt x="1281" y="79"/>
                  <a:pt x="1272" y="80"/>
                  <a:pt x="1280" y="92"/>
                </a:cubicBezTo>
                <a:cubicBezTo>
                  <a:pt x="1286" y="101"/>
                  <a:pt x="1294" y="107"/>
                  <a:pt x="1300" y="116"/>
                </a:cubicBezTo>
                <a:cubicBezTo>
                  <a:pt x="1307" y="178"/>
                  <a:pt x="1302" y="243"/>
                  <a:pt x="1316" y="304"/>
                </a:cubicBezTo>
                <a:cubicBezTo>
                  <a:pt x="1325" y="345"/>
                  <a:pt x="1333" y="334"/>
                  <a:pt x="1348" y="364"/>
                </a:cubicBezTo>
                <a:cubicBezTo>
                  <a:pt x="1357" y="381"/>
                  <a:pt x="1361" y="400"/>
                  <a:pt x="1372" y="416"/>
                </a:cubicBezTo>
                <a:cubicBezTo>
                  <a:pt x="1369" y="472"/>
                  <a:pt x="1366" y="527"/>
                  <a:pt x="1348" y="580"/>
                </a:cubicBezTo>
                <a:cubicBezTo>
                  <a:pt x="1347" y="624"/>
                  <a:pt x="1361" y="744"/>
                  <a:pt x="1324" y="800"/>
                </a:cubicBezTo>
                <a:cubicBezTo>
                  <a:pt x="1320" y="835"/>
                  <a:pt x="1307" y="867"/>
                  <a:pt x="1288" y="896"/>
                </a:cubicBezTo>
                <a:cubicBezTo>
                  <a:pt x="1286" y="908"/>
                  <a:pt x="1277" y="919"/>
                  <a:pt x="1276" y="932"/>
                </a:cubicBezTo>
                <a:cubicBezTo>
                  <a:pt x="1272" y="1004"/>
                  <a:pt x="1320" y="1144"/>
                  <a:pt x="1224" y="1160"/>
                </a:cubicBezTo>
                <a:cubicBezTo>
                  <a:pt x="1170" y="1181"/>
                  <a:pt x="1119" y="1206"/>
                  <a:pt x="1068" y="1232"/>
                </a:cubicBezTo>
                <a:cubicBezTo>
                  <a:pt x="1042" y="1245"/>
                  <a:pt x="1071" y="1234"/>
                  <a:pt x="1044" y="1252"/>
                </a:cubicBezTo>
                <a:cubicBezTo>
                  <a:pt x="1022" y="1267"/>
                  <a:pt x="988" y="1272"/>
                  <a:pt x="964" y="1280"/>
                </a:cubicBezTo>
                <a:cubicBezTo>
                  <a:pt x="937" y="1289"/>
                  <a:pt x="916" y="1309"/>
                  <a:pt x="888" y="1316"/>
                </a:cubicBezTo>
                <a:cubicBezTo>
                  <a:pt x="840" y="1348"/>
                  <a:pt x="755" y="1348"/>
                  <a:pt x="700" y="1352"/>
                </a:cubicBezTo>
                <a:cubicBezTo>
                  <a:pt x="645" y="1360"/>
                  <a:pt x="618" y="1361"/>
                  <a:pt x="568" y="1344"/>
                </a:cubicBezTo>
                <a:cubicBezTo>
                  <a:pt x="523" y="1310"/>
                  <a:pt x="506" y="1325"/>
                  <a:pt x="436" y="1328"/>
                </a:cubicBezTo>
                <a:cubicBezTo>
                  <a:pt x="392" y="1350"/>
                  <a:pt x="354" y="1358"/>
                  <a:pt x="304" y="1364"/>
                </a:cubicBezTo>
                <a:cubicBezTo>
                  <a:pt x="279" y="1367"/>
                  <a:pt x="228" y="1376"/>
                  <a:pt x="228" y="1376"/>
                </a:cubicBezTo>
                <a:cubicBezTo>
                  <a:pt x="206" y="1390"/>
                  <a:pt x="186" y="1407"/>
                  <a:pt x="160" y="1412"/>
                </a:cubicBezTo>
                <a:cubicBezTo>
                  <a:pt x="121" y="1438"/>
                  <a:pt x="73" y="1437"/>
                  <a:pt x="28" y="1440"/>
                </a:cubicBezTo>
                <a:close/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6477000" y="2133600"/>
            <a:ext cx="2178050" cy="2286000"/>
          </a:xfrm>
          <a:custGeom>
            <a:avLst/>
            <a:gdLst>
              <a:gd name="T0" fmla="*/ 2147483647 w 1372"/>
              <a:gd name="T1" fmla="*/ 2147483647 h 1440"/>
              <a:gd name="T2" fmla="*/ 2147483647 w 1372"/>
              <a:gd name="T3" fmla="*/ 2147483647 h 1440"/>
              <a:gd name="T4" fmla="*/ 2147483647 w 1372"/>
              <a:gd name="T5" fmla="*/ 2147483647 h 1440"/>
              <a:gd name="T6" fmla="*/ 2147483647 w 1372"/>
              <a:gd name="T7" fmla="*/ 2147483647 h 1440"/>
              <a:gd name="T8" fmla="*/ 2147483647 w 1372"/>
              <a:gd name="T9" fmla="*/ 2147483647 h 1440"/>
              <a:gd name="T10" fmla="*/ 2147483647 w 1372"/>
              <a:gd name="T11" fmla="*/ 2147483647 h 1440"/>
              <a:gd name="T12" fmla="*/ 2147483647 w 1372"/>
              <a:gd name="T13" fmla="*/ 2147483647 h 1440"/>
              <a:gd name="T14" fmla="*/ 2147483647 w 1372"/>
              <a:gd name="T15" fmla="*/ 2147483647 h 1440"/>
              <a:gd name="T16" fmla="*/ 2147483647 w 1372"/>
              <a:gd name="T17" fmla="*/ 2147483647 h 1440"/>
              <a:gd name="T18" fmla="*/ 2147483647 w 1372"/>
              <a:gd name="T19" fmla="*/ 2147483647 h 1440"/>
              <a:gd name="T20" fmla="*/ 2147483647 w 1372"/>
              <a:gd name="T21" fmla="*/ 2147483647 h 1440"/>
              <a:gd name="T22" fmla="*/ 2147483647 w 1372"/>
              <a:gd name="T23" fmla="*/ 2147483647 h 1440"/>
              <a:gd name="T24" fmla="*/ 2147483647 w 1372"/>
              <a:gd name="T25" fmla="*/ 2147483647 h 1440"/>
              <a:gd name="T26" fmla="*/ 2147483647 w 1372"/>
              <a:gd name="T27" fmla="*/ 2147483647 h 1440"/>
              <a:gd name="T28" fmla="*/ 2147483647 w 1372"/>
              <a:gd name="T29" fmla="*/ 2147483647 h 1440"/>
              <a:gd name="T30" fmla="*/ 2147483647 w 1372"/>
              <a:gd name="T31" fmla="*/ 2147483647 h 1440"/>
              <a:gd name="T32" fmla="*/ 2147483647 w 1372"/>
              <a:gd name="T33" fmla="*/ 2147483647 h 1440"/>
              <a:gd name="T34" fmla="*/ 2147483647 w 1372"/>
              <a:gd name="T35" fmla="*/ 2147483647 h 1440"/>
              <a:gd name="T36" fmla="*/ 2147483647 w 1372"/>
              <a:gd name="T37" fmla="*/ 2147483647 h 1440"/>
              <a:gd name="T38" fmla="*/ 2147483647 w 1372"/>
              <a:gd name="T39" fmla="*/ 2147483647 h 1440"/>
              <a:gd name="T40" fmla="*/ 2147483647 w 1372"/>
              <a:gd name="T41" fmla="*/ 2147483647 h 1440"/>
              <a:gd name="T42" fmla="*/ 2147483647 w 1372"/>
              <a:gd name="T43" fmla="*/ 2147483647 h 1440"/>
              <a:gd name="T44" fmla="*/ 2147483647 w 1372"/>
              <a:gd name="T45" fmla="*/ 2147483647 h 1440"/>
              <a:gd name="T46" fmla="*/ 2147483647 w 1372"/>
              <a:gd name="T47" fmla="*/ 2147483647 h 1440"/>
              <a:gd name="T48" fmla="*/ 2147483647 w 1372"/>
              <a:gd name="T49" fmla="*/ 2147483647 h 1440"/>
              <a:gd name="T50" fmla="*/ 2147483647 w 1372"/>
              <a:gd name="T51" fmla="*/ 2147483647 h 1440"/>
              <a:gd name="T52" fmla="*/ 2147483647 w 1372"/>
              <a:gd name="T53" fmla="*/ 2147483647 h 1440"/>
              <a:gd name="T54" fmla="*/ 2147483647 w 1372"/>
              <a:gd name="T55" fmla="*/ 2147483647 h 1440"/>
              <a:gd name="T56" fmla="*/ 2147483647 w 1372"/>
              <a:gd name="T57" fmla="*/ 2147483647 h 1440"/>
              <a:gd name="T58" fmla="*/ 2147483647 w 1372"/>
              <a:gd name="T59" fmla="*/ 2147483647 h 1440"/>
              <a:gd name="T60" fmla="*/ 2147483647 w 1372"/>
              <a:gd name="T61" fmla="*/ 2147483647 h 1440"/>
              <a:gd name="T62" fmla="*/ 2147483647 w 1372"/>
              <a:gd name="T63" fmla="*/ 2147483647 h 1440"/>
              <a:gd name="T64" fmla="*/ 2147483647 w 1372"/>
              <a:gd name="T65" fmla="*/ 2147483647 h 1440"/>
              <a:gd name="T66" fmla="*/ 2147483647 w 1372"/>
              <a:gd name="T67" fmla="*/ 2147483647 h 1440"/>
              <a:gd name="T68" fmla="*/ 2147483647 w 1372"/>
              <a:gd name="T69" fmla="*/ 2147483647 h 1440"/>
              <a:gd name="T70" fmla="*/ 2147483647 w 1372"/>
              <a:gd name="T71" fmla="*/ 2147483647 h 1440"/>
              <a:gd name="T72" fmla="*/ 2147483647 w 1372"/>
              <a:gd name="T73" fmla="*/ 2147483647 h 1440"/>
              <a:gd name="T74" fmla="*/ 2147483647 w 1372"/>
              <a:gd name="T75" fmla="*/ 2147483647 h 1440"/>
              <a:gd name="T76" fmla="*/ 2147483647 w 1372"/>
              <a:gd name="T77" fmla="*/ 2147483647 h 1440"/>
              <a:gd name="T78" fmla="*/ 2147483647 w 1372"/>
              <a:gd name="T79" fmla="*/ 2147483647 h 1440"/>
              <a:gd name="T80" fmla="*/ 2147483647 w 1372"/>
              <a:gd name="T81" fmla="*/ 2147483647 h 1440"/>
              <a:gd name="T82" fmla="*/ 2147483647 w 1372"/>
              <a:gd name="T83" fmla="*/ 2147483647 h 1440"/>
              <a:gd name="T84" fmla="*/ 2147483647 w 1372"/>
              <a:gd name="T85" fmla="*/ 2147483647 h 1440"/>
              <a:gd name="T86" fmla="*/ 2147483647 w 1372"/>
              <a:gd name="T87" fmla="*/ 2147483647 h 144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372"/>
              <a:gd name="T133" fmla="*/ 0 h 1440"/>
              <a:gd name="T134" fmla="*/ 1372 w 1372"/>
              <a:gd name="T135" fmla="*/ 1440 h 144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372" h="1440">
                <a:moveTo>
                  <a:pt x="28" y="1440"/>
                </a:moveTo>
                <a:cubicBezTo>
                  <a:pt x="22" y="1342"/>
                  <a:pt x="33" y="1252"/>
                  <a:pt x="44" y="1156"/>
                </a:cubicBezTo>
                <a:cubicBezTo>
                  <a:pt x="43" y="1128"/>
                  <a:pt x="41" y="1100"/>
                  <a:pt x="40" y="1072"/>
                </a:cubicBezTo>
                <a:cubicBezTo>
                  <a:pt x="37" y="994"/>
                  <a:pt x="0" y="915"/>
                  <a:pt x="80" y="888"/>
                </a:cubicBezTo>
                <a:cubicBezTo>
                  <a:pt x="88" y="868"/>
                  <a:pt x="92" y="859"/>
                  <a:pt x="112" y="852"/>
                </a:cubicBezTo>
                <a:cubicBezTo>
                  <a:pt x="142" y="822"/>
                  <a:pt x="195" y="809"/>
                  <a:pt x="236" y="804"/>
                </a:cubicBezTo>
                <a:cubicBezTo>
                  <a:pt x="253" y="792"/>
                  <a:pt x="272" y="784"/>
                  <a:pt x="292" y="780"/>
                </a:cubicBezTo>
                <a:cubicBezTo>
                  <a:pt x="308" y="769"/>
                  <a:pt x="326" y="761"/>
                  <a:pt x="344" y="756"/>
                </a:cubicBezTo>
                <a:cubicBezTo>
                  <a:pt x="367" y="742"/>
                  <a:pt x="390" y="727"/>
                  <a:pt x="416" y="720"/>
                </a:cubicBezTo>
                <a:cubicBezTo>
                  <a:pt x="460" y="691"/>
                  <a:pt x="517" y="677"/>
                  <a:pt x="568" y="664"/>
                </a:cubicBezTo>
                <a:cubicBezTo>
                  <a:pt x="587" y="659"/>
                  <a:pt x="595" y="651"/>
                  <a:pt x="616" y="648"/>
                </a:cubicBezTo>
                <a:cubicBezTo>
                  <a:pt x="632" y="637"/>
                  <a:pt x="649" y="634"/>
                  <a:pt x="668" y="628"/>
                </a:cubicBezTo>
                <a:cubicBezTo>
                  <a:pt x="792" y="635"/>
                  <a:pt x="916" y="643"/>
                  <a:pt x="1040" y="636"/>
                </a:cubicBezTo>
                <a:cubicBezTo>
                  <a:pt x="1040" y="635"/>
                  <a:pt x="1038" y="601"/>
                  <a:pt x="1032" y="592"/>
                </a:cubicBezTo>
                <a:cubicBezTo>
                  <a:pt x="1021" y="576"/>
                  <a:pt x="1019" y="585"/>
                  <a:pt x="1012" y="568"/>
                </a:cubicBezTo>
                <a:cubicBezTo>
                  <a:pt x="1007" y="556"/>
                  <a:pt x="1000" y="532"/>
                  <a:pt x="1000" y="532"/>
                </a:cubicBezTo>
                <a:cubicBezTo>
                  <a:pt x="993" y="486"/>
                  <a:pt x="977" y="443"/>
                  <a:pt x="972" y="396"/>
                </a:cubicBezTo>
                <a:cubicBezTo>
                  <a:pt x="975" y="363"/>
                  <a:pt x="972" y="352"/>
                  <a:pt x="988" y="328"/>
                </a:cubicBezTo>
                <a:cubicBezTo>
                  <a:pt x="1003" y="269"/>
                  <a:pt x="1003" y="208"/>
                  <a:pt x="1012" y="148"/>
                </a:cubicBezTo>
                <a:cubicBezTo>
                  <a:pt x="1014" y="106"/>
                  <a:pt x="1003" y="63"/>
                  <a:pt x="1048" y="48"/>
                </a:cubicBezTo>
                <a:cubicBezTo>
                  <a:pt x="1064" y="32"/>
                  <a:pt x="1074" y="28"/>
                  <a:pt x="1096" y="24"/>
                </a:cubicBezTo>
                <a:cubicBezTo>
                  <a:pt x="1145" y="0"/>
                  <a:pt x="1209" y="23"/>
                  <a:pt x="1252" y="52"/>
                </a:cubicBezTo>
                <a:cubicBezTo>
                  <a:pt x="1261" y="78"/>
                  <a:pt x="1249" y="52"/>
                  <a:pt x="1268" y="68"/>
                </a:cubicBezTo>
                <a:cubicBezTo>
                  <a:pt x="1281" y="79"/>
                  <a:pt x="1272" y="80"/>
                  <a:pt x="1280" y="92"/>
                </a:cubicBezTo>
                <a:cubicBezTo>
                  <a:pt x="1286" y="101"/>
                  <a:pt x="1294" y="107"/>
                  <a:pt x="1300" y="116"/>
                </a:cubicBezTo>
                <a:cubicBezTo>
                  <a:pt x="1307" y="178"/>
                  <a:pt x="1302" y="243"/>
                  <a:pt x="1316" y="304"/>
                </a:cubicBezTo>
                <a:cubicBezTo>
                  <a:pt x="1325" y="345"/>
                  <a:pt x="1333" y="334"/>
                  <a:pt x="1348" y="364"/>
                </a:cubicBezTo>
                <a:cubicBezTo>
                  <a:pt x="1357" y="381"/>
                  <a:pt x="1361" y="400"/>
                  <a:pt x="1372" y="416"/>
                </a:cubicBezTo>
                <a:cubicBezTo>
                  <a:pt x="1369" y="472"/>
                  <a:pt x="1366" y="527"/>
                  <a:pt x="1348" y="580"/>
                </a:cubicBezTo>
                <a:cubicBezTo>
                  <a:pt x="1347" y="624"/>
                  <a:pt x="1361" y="744"/>
                  <a:pt x="1324" y="800"/>
                </a:cubicBezTo>
                <a:cubicBezTo>
                  <a:pt x="1320" y="835"/>
                  <a:pt x="1307" y="867"/>
                  <a:pt x="1288" y="896"/>
                </a:cubicBezTo>
                <a:cubicBezTo>
                  <a:pt x="1286" y="908"/>
                  <a:pt x="1277" y="919"/>
                  <a:pt x="1276" y="932"/>
                </a:cubicBezTo>
                <a:cubicBezTo>
                  <a:pt x="1272" y="1004"/>
                  <a:pt x="1320" y="1144"/>
                  <a:pt x="1224" y="1160"/>
                </a:cubicBezTo>
                <a:cubicBezTo>
                  <a:pt x="1170" y="1181"/>
                  <a:pt x="1119" y="1206"/>
                  <a:pt x="1068" y="1232"/>
                </a:cubicBezTo>
                <a:cubicBezTo>
                  <a:pt x="1042" y="1245"/>
                  <a:pt x="1071" y="1234"/>
                  <a:pt x="1044" y="1252"/>
                </a:cubicBezTo>
                <a:cubicBezTo>
                  <a:pt x="1022" y="1267"/>
                  <a:pt x="988" y="1272"/>
                  <a:pt x="964" y="1280"/>
                </a:cubicBezTo>
                <a:cubicBezTo>
                  <a:pt x="937" y="1289"/>
                  <a:pt x="916" y="1309"/>
                  <a:pt x="888" y="1316"/>
                </a:cubicBezTo>
                <a:cubicBezTo>
                  <a:pt x="840" y="1348"/>
                  <a:pt x="755" y="1348"/>
                  <a:pt x="700" y="1352"/>
                </a:cubicBezTo>
                <a:cubicBezTo>
                  <a:pt x="645" y="1360"/>
                  <a:pt x="618" y="1361"/>
                  <a:pt x="568" y="1344"/>
                </a:cubicBezTo>
                <a:cubicBezTo>
                  <a:pt x="523" y="1310"/>
                  <a:pt x="506" y="1325"/>
                  <a:pt x="436" y="1328"/>
                </a:cubicBezTo>
                <a:cubicBezTo>
                  <a:pt x="392" y="1350"/>
                  <a:pt x="354" y="1358"/>
                  <a:pt x="304" y="1364"/>
                </a:cubicBezTo>
                <a:cubicBezTo>
                  <a:pt x="279" y="1367"/>
                  <a:pt x="228" y="1376"/>
                  <a:pt x="228" y="1376"/>
                </a:cubicBezTo>
                <a:cubicBezTo>
                  <a:pt x="206" y="1390"/>
                  <a:pt x="186" y="1407"/>
                  <a:pt x="160" y="1412"/>
                </a:cubicBezTo>
                <a:cubicBezTo>
                  <a:pt x="121" y="1438"/>
                  <a:pt x="73" y="1437"/>
                  <a:pt x="28" y="1440"/>
                </a:cubicBezTo>
                <a:close/>
              </a:path>
            </a:pathLst>
          </a:custGeom>
          <a:noFill/>
          <a:ln w="28575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3886200" y="3505200"/>
            <a:ext cx="1295400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Opening Boundary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934200" y="3581400"/>
            <a:ext cx="1295400" cy="2746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SU Boundary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Opening Definition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219200" y="55626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Example spatial information for an Opening Definition</a:t>
            </a: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114800" y="1676400"/>
            <a:ext cx="2749550" cy="3067050"/>
          </a:xfrm>
          <a:custGeom>
            <a:avLst/>
            <a:gdLst>
              <a:gd name="T0" fmla="*/ 2147483647 w 1732"/>
              <a:gd name="T1" fmla="*/ 2147483647 h 1932"/>
              <a:gd name="T2" fmla="*/ 2147483647 w 1732"/>
              <a:gd name="T3" fmla="*/ 2147483647 h 1932"/>
              <a:gd name="T4" fmla="*/ 2147483647 w 1732"/>
              <a:gd name="T5" fmla="*/ 2147483647 h 1932"/>
              <a:gd name="T6" fmla="*/ 2147483647 w 1732"/>
              <a:gd name="T7" fmla="*/ 2147483647 h 1932"/>
              <a:gd name="T8" fmla="*/ 2147483647 w 1732"/>
              <a:gd name="T9" fmla="*/ 2147483647 h 1932"/>
              <a:gd name="T10" fmla="*/ 2147483647 w 1732"/>
              <a:gd name="T11" fmla="*/ 2147483647 h 1932"/>
              <a:gd name="T12" fmla="*/ 2147483647 w 1732"/>
              <a:gd name="T13" fmla="*/ 2147483647 h 1932"/>
              <a:gd name="T14" fmla="*/ 2147483647 w 1732"/>
              <a:gd name="T15" fmla="*/ 2147483647 h 1932"/>
              <a:gd name="T16" fmla="*/ 2147483647 w 1732"/>
              <a:gd name="T17" fmla="*/ 2147483647 h 1932"/>
              <a:gd name="T18" fmla="*/ 2147483647 w 1732"/>
              <a:gd name="T19" fmla="*/ 2147483647 h 1932"/>
              <a:gd name="T20" fmla="*/ 2147483647 w 1732"/>
              <a:gd name="T21" fmla="*/ 2147483647 h 1932"/>
              <a:gd name="T22" fmla="*/ 2147483647 w 1732"/>
              <a:gd name="T23" fmla="*/ 2147483647 h 1932"/>
              <a:gd name="T24" fmla="*/ 2147483647 w 1732"/>
              <a:gd name="T25" fmla="*/ 2147483647 h 1932"/>
              <a:gd name="T26" fmla="*/ 2147483647 w 1732"/>
              <a:gd name="T27" fmla="*/ 2147483647 h 1932"/>
              <a:gd name="T28" fmla="*/ 2147483647 w 1732"/>
              <a:gd name="T29" fmla="*/ 2147483647 h 1932"/>
              <a:gd name="T30" fmla="*/ 2147483647 w 1732"/>
              <a:gd name="T31" fmla="*/ 2147483647 h 1932"/>
              <a:gd name="T32" fmla="*/ 2147483647 w 1732"/>
              <a:gd name="T33" fmla="*/ 2147483647 h 1932"/>
              <a:gd name="T34" fmla="*/ 2147483647 w 1732"/>
              <a:gd name="T35" fmla="*/ 2147483647 h 1932"/>
              <a:gd name="T36" fmla="*/ 2147483647 w 1732"/>
              <a:gd name="T37" fmla="*/ 2147483647 h 1932"/>
              <a:gd name="T38" fmla="*/ 2147483647 w 1732"/>
              <a:gd name="T39" fmla="*/ 2147483647 h 1932"/>
              <a:gd name="T40" fmla="*/ 2147483647 w 1732"/>
              <a:gd name="T41" fmla="*/ 2147483647 h 1932"/>
              <a:gd name="T42" fmla="*/ 2147483647 w 1732"/>
              <a:gd name="T43" fmla="*/ 0 h 1932"/>
              <a:gd name="T44" fmla="*/ 2147483647 w 1732"/>
              <a:gd name="T45" fmla="*/ 2147483647 h 1932"/>
              <a:gd name="T46" fmla="*/ 2147483647 w 1732"/>
              <a:gd name="T47" fmla="*/ 2147483647 h 1932"/>
              <a:gd name="T48" fmla="*/ 2147483647 w 1732"/>
              <a:gd name="T49" fmla="*/ 2147483647 h 1932"/>
              <a:gd name="T50" fmla="*/ 2147483647 w 1732"/>
              <a:gd name="T51" fmla="*/ 2147483647 h 1932"/>
              <a:gd name="T52" fmla="*/ 2147483647 w 1732"/>
              <a:gd name="T53" fmla="*/ 2147483647 h 1932"/>
              <a:gd name="T54" fmla="*/ 2147483647 w 1732"/>
              <a:gd name="T55" fmla="*/ 2147483647 h 1932"/>
              <a:gd name="T56" fmla="*/ 2147483647 w 1732"/>
              <a:gd name="T57" fmla="*/ 2147483647 h 1932"/>
              <a:gd name="T58" fmla="*/ 2147483647 w 1732"/>
              <a:gd name="T59" fmla="*/ 2147483647 h 1932"/>
              <a:gd name="T60" fmla="*/ 2147483647 w 1732"/>
              <a:gd name="T61" fmla="*/ 2147483647 h 1932"/>
              <a:gd name="T62" fmla="*/ 2147483647 w 1732"/>
              <a:gd name="T63" fmla="*/ 2147483647 h 1932"/>
              <a:gd name="T64" fmla="*/ 2147483647 w 1732"/>
              <a:gd name="T65" fmla="*/ 2147483647 h 1932"/>
              <a:gd name="T66" fmla="*/ 2147483647 w 1732"/>
              <a:gd name="T67" fmla="*/ 2147483647 h 1932"/>
              <a:gd name="T68" fmla="*/ 2147483647 w 1732"/>
              <a:gd name="T69" fmla="*/ 2147483647 h 1932"/>
              <a:gd name="T70" fmla="*/ 2147483647 w 1732"/>
              <a:gd name="T71" fmla="*/ 2147483647 h 1932"/>
              <a:gd name="T72" fmla="*/ 2147483647 w 1732"/>
              <a:gd name="T73" fmla="*/ 2147483647 h 193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732"/>
              <a:gd name="T112" fmla="*/ 0 h 1932"/>
              <a:gd name="T113" fmla="*/ 1732 w 1732"/>
              <a:gd name="T114" fmla="*/ 1932 h 193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732" h="1932">
                <a:moveTo>
                  <a:pt x="440" y="1932"/>
                </a:moveTo>
                <a:cubicBezTo>
                  <a:pt x="432" y="1909"/>
                  <a:pt x="424" y="1901"/>
                  <a:pt x="400" y="1896"/>
                </a:cubicBezTo>
                <a:cubicBezTo>
                  <a:pt x="388" y="1884"/>
                  <a:pt x="376" y="1872"/>
                  <a:pt x="364" y="1860"/>
                </a:cubicBezTo>
                <a:cubicBezTo>
                  <a:pt x="360" y="1856"/>
                  <a:pt x="352" y="1848"/>
                  <a:pt x="352" y="1848"/>
                </a:cubicBezTo>
                <a:cubicBezTo>
                  <a:pt x="347" y="1832"/>
                  <a:pt x="337" y="1819"/>
                  <a:pt x="328" y="1804"/>
                </a:cubicBezTo>
                <a:cubicBezTo>
                  <a:pt x="326" y="1794"/>
                  <a:pt x="322" y="1776"/>
                  <a:pt x="316" y="1768"/>
                </a:cubicBezTo>
                <a:cubicBezTo>
                  <a:pt x="309" y="1759"/>
                  <a:pt x="292" y="1744"/>
                  <a:pt x="292" y="1744"/>
                </a:cubicBezTo>
                <a:cubicBezTo>
                  <a:pt x="286" y="1726"/>
                  <a:pt x="276" y="1709"/>
                  <a:pt x="268" y="1692"/>
                </a:cubicBezTo>
                <a:cubicBezTo>
                  <a:pt x="264" y="1671"/>
                  <a:pt x="256" y="1650"/>
                  <a:pt x="244" y="1632"/>
                </a:cubicBezTo>
                <a:cubicBezTo>
                  <a:pt x="236" y="1591"/>
                  <a:pt x="239" y="1562"/>
                  <a:pt x="280" y="1548"/>
                </a:cubicBezTo>
                <a:cubicBezTo>
                  <a:pt x="303" y="1525"/>
                  <a:pt x="322" y="1440"/>
                  <a:pt x="328" y="1408"/>
                </a:cubicBezTo>
                <a:cubicBezTo>
                  <a:pt x="331" y="1369"/>
                  <a:pt x="339" y="1322"/>
                  <a:pt x="316" y="1288"/>
                </a:cubicBezTo>
                <a:cubicBezTo>
                  <a:pt x="311" y="1269"/>
                  <a:pt x="306" y="1262"/>
                  <a:pt x="292" y="1248"/>
                </a:cubicBezTo>
                <a:cubicBezTo>
                  <a:pt x="286" y="1229"/>
                  <a:pt x="275" y="1212"/>
                  <a:pt x="268" y="1192"/>
                </a:cubicBezTo>
                <a:cubicBezTo>
                  <a:pt x="264" y="1180"/>
                  <a:pt x="256" y="1156"/>
                  <a:pt x="256" y="1156"/>
                </a:cubicBezTo>
                <a:cubicBezTo>
                  <a:pt x="250" y="1113"/>
                  <a:pt x="253" y="1048"/>
                  <a:pt x="204" y="1032"/>
                </a:cubicBezTo>
                <a:cubicBezTo>
                  <a:pt x="174" y="1002"/>
                  <a:pt x="171" y="959"/>
                  <a:pt x="148" y="924"/>
                </a:cubicBezTo>
                <a:cubicBezTo>
                  <a:pt x="144" y="904"/>
                  <a:pt x="119" y="845"/>
                  <a:pt x="108" y="828"/>
                </a:cubicBezTo>
                <a:cubicBezTo>
                  <a:pt x="100" y="816"/>
                  <a:pt x="87" y="811"/>
                  <a:pt x="76" y="804"/>
                </a:cubicBezTo>
                <a:cubicBezTo>
                  <a:pt x="69" y="784"/>
                  <a:pt x="58" y="763"/>
                  <a:pt x="48" y="744"/>
                </a:cubicBezTo>
                <a:cubicBezTo>
                  <a:pt x="44" y="736"/>
                  <a:pt x="40" y="728"/>
                  <a:pt x="36" y="720"/>
                </a:cubicBezTo>
                <a:cubicBezTo>
                  <a:pt x="34" y="716"/>
                  <a:pt x="28" y="708"/>
                  <a:pt x="28" y="708"/>
                </a:cubicBezTo>
                <a:cubicBezTo>
                  <a:pt x="4" y="669"/>
                  <a:pt x="0" y="666"/>
                  <a:pt x="52" y="660"/>
                </a:cubicBezTo>
                <a:cubicBezTo>
                  <a:pt x="69" y="652"/>
                  <a:pt x="86" y="642"/>
                  <a:pt x="104" y="636"/>
                </a:cubicBezTo>
                <a:cubicBezTo>
                  <a:pt x="122" y="618"/>
                  <a:pt x="142" y="611"/>
                  <a:pt x="164" y="600"/>
                </a:cubicBezTo>
                <a:cubicBezTo>
                  <a:pt x="183" y="590"/>
                  <a:pt x="203" y="563"/>
                  <a:pt x="220" y="556"/>
                </a:cubicBezTo>
                <a:cubicBezTo>
                  <a:pt x="239" y="548"/>
                  <a:pt x="260" y="547"/>
                  <a:pt x="280" y="540"/>
                </a:cubicBezTo>
                <a:cubicBezTo>
                  <a:pt x="306" y="514"/>
                  <a:pt x="344" y="498"/>
                  <a:pt x="380" y="492"/>
                </a:cubicBezTo>
                <a:cubicBezTo>
                  <a:pt x="384" y="489"/>
                  <a:pt x="387" y="486"/>
                  <a:pt x="392" y="484"/>
                </a:cubicBezTo>
                <a:cubicBezTo>
                  <a:pt x="398" y="482"/>
                  <a:pt x="406" y="484"/>
                  <a:pt x="412" y="480"/>
                </a:cubicBezTo>
                <a:cubicBezTo>
                  <a:pt x="436" y="464"/>
                  <a:pt x="434" y="453"/>
                  <a:pt x="460" y="444"/>
                </a:cubicBezTo>
                <a:cubicBezTo>
                  <a:pt x="480" y="424"/>
                  <a:pt x="504" y="414"/>
                  <a:pt x="532" y="408"/>
                </a:cubicBezTo>
                <a:cubicBezTo>
                  <a:pt x="549" y="397"/>
                  <a:pt x="565" y="390"/>
                  <a:pt x="580" y="376"/>
                </a:cubicBezTo>
                <a:cubicBezTo>
                  <a:pt x="588" y="368"/>
                  <a:pt x="593" y="355"/>
                  <a:pt x="604" y="352"/>
                </a:cubicBezTo>
                <a:cubicBezTo>
                  <a:pt x="621" y="348"/>
                  <a:pt x="636" y="341"/>
                  <a:pt x="652" y="336"/>
                </a:cubicBezTo>
                <a:cubicBezTo>
                  <a:pt x="671" y="317"/>
                  <a:pt x="686" y="297"/>
                  <a:pt x="712" y="288"/>
                </a:cubicBezTo>
                <a:cubicBezTo>
                  <a:pt x="726" y="274"/>
                  <a:pt x="742" y="258"/>
                  <a:pt x="760" y="252"/>
                </a:cubicBezTo>
                <a:cubicBezTo>
                  <a:pt x="775" y="237"/>
                  <a:pt x="792" y="233"/>
                  <a:pt x="808" y="220"/>
                </a:cubicBezTo>
                <a:cubicBezTo>
                  <a:pt x="822" y="209"/>
                  <a:pt x="830" y="198"/>
                  <a:pt x="848" y="192"/>
                </a:cubicBezTo>
                <a:cubicBezTo>
                  <a:pt x="860" y="180"/>
                  <a:pt x="868" y="173"/>
                  <a:pt x="884" y="168"/>
                </a:cubicBezTo>
                <a:cubicBezTo>
                  <a:pt x="907" y="145"/>
                  <a:pt x="944" y="126"/>
                  <a:pt x="976" y="120"/>
                </a:cubicBezTo>
                <a:cubicBezTo>
                  <a:pt x="1002" y="103"/>
                  <a:pt x="1033" y="92"/>
                  <a:pt x="1064" y="84"/>
                </a:cubicBezTo>
                <a:cubicBezTo>
                  <a:pt x="1086" y="69"/>
                  <a:pt x="1112" y="60"/>
                  <a:pt x="1136" y="48"/>
                </a:cubicBezTo>
                <a:cubicBezTo>
                  <a:pt x="1161" y="35"/>
                  <a:pt x="1181" y="9"/>
                  <a:pt x="1208" y="0"/>
                </a:cubicBezTo>
                <a:cubicBezTo>
                  <a:pt x="1229" y="14"/>
                  <a:pt x="1234" y="38"/>
                  <a:pt x="1252" y="56"/>
                </a:cubicBezTo>
                <a:cubicBezTo>
                  <a:pt x="1259" y="78"/>
                  <a:pt x="1278" y="83"/>
                  <a:pt x="1292" y="100"/>
                </a:cubicBezTo>
                <a:cubicBezTo>
                  <a:pt x="1310" y="122"/>
                  <a:pt x="1331" y="154"/>
                  <a:pt x="1360" y="164"/>
                </a:cubicBezTo>
                <a:cubicBezTo>
                  <a:pt x="1374" y="206"/>
                  <a:pt x="1403" y="243"/>
                  <a:pt x="1420" y="284"/>
                </a:cubicBezTo>
                <a:cubicBezTo>
                  <a:pt x="1433" y="315"/>
                  <a:pt x="1432" y="340"/>
                  <a:pt x="1456" y="364"/>
                </a:cubicBezTo>
                <a:cubicBezTo>
                  <a:pt x="1464" y="388"/>
                  <a:pt x="1478" y="415"/>
                  <a:pt x="1492" y="436"/>
                </a:cubicBezTo>
                <a:cubicBezTo>
                  <a:pt x="1493" y="441"/>
                  <a:pt x="1494" y="447"/>
                  <a:pt x="1496" y="452"/>
                </a:cubicBezTo>
                <a:cubicBezTo>
                  <a:pt x="1498" y="456"/>
                  <a:pt x="1503" y="459"/>
                  <a:pt x="1504" y="464"/>
                </a:cubicBezTo>
                <a:cubicBezTo>
                  <a:pt x="1510" y="488"/>
                  <a:pt x="1510" y="513"/>
                  <a:pt x="1520" y="536"/>
                </a:cubicBezTo>
                <a:cubicBezTo>
                  <a:pt x="1532" y="563"/>
                  <a:pt x="1547" y="587"/>
                  <a:pt x="1556" y="616"/>
                </a:cubicBezTo>
                <a:cubicBezTo>
                  <a:pt x="1570" y="664"/>
                  <a:pt x="1578" y="719"/>
                  <a:pt x="1600" y="764"/>
                </a:cubicBezTo>
                <a:cubicBezTo>
                  <a:pt x="1605" y="789"/>
                  <a:pt x="1612" y="813"/>
                  <a:pt x="1624" y="836"/>
                </a:cubicBezTo>
                <a:cubicBezTo>
                  <a:pt x="1630" y="865"/>
                  <a:pt x="1644" y="880"/>
                  <a:pt x="1660" y="904"/>
                </a:cubicBezTo>
                <a:cubicBezTo>
                  <a:pt x="1671" y="948"/>
                  <a:pt x="1691" y="993"/>
                  <a:pt x="1708" y="1036"/>
                </a:cubicBezTo>
                <a:cubicBezTo>
                  <a:pt x="1712" y="1078"/>
                  <a:pt x="1723" y="1119"/>
                  <a:pt x="1732" y="1160"/>
                </a:cubicBezTo>
                <a:cubicBezTo>
                  <a:pt x="1724" y="1206"/>
                  <a:pt x="1692" y="1204"/>
                  <a:pt x="1668" y="1240"/>
                </a:cubicBezTo>
                <a:cubicBezTo>
                  <a:pt x="1635" y="1289"/>
                  <a:pt x="1624" y="1348"/>
                  <a:pt x="1576" y="1388"/>
                </a:cubicBezTo>
                <a:cubicBezTo>
                  <a:pt x="1560" y="1401"/>
                  <a:pt x="1534" y="1398"/>
                  <a:pt x="1516" y="1400"/>
                </a:cubicBezTo>
                <a:cubicBezTo>
                  <a:pt x="1488" y="1406"/>
                  <a:pt x="1467" y="1417"/>
                  <a:pt x="1440" y="1424"/>
                </a:cubicBezTo>
                <a:cubicBezTo>
                  <a:pt x="1420" y="1437"/>
                  <a:pt x="1392" y="1444"/>
                  <a:pt x="1368" y="1448"/>
                </a:cubicBezTo>
                <a:cubicBezTo>
                  <a:pt x="1346" y="1463"/>
                  <a:pt x="1314" y="1469"/>
                  <a:pt x="1288" y="1472"/>
                </a:cubicBezTo>
                <a:cubicBezTo>
                  <a:pt x="1191" y="1500"/>
                  <a:pt x="1107" y="1567"/>
                  <a:pt x="1008" y="1592"/>
                </a:cubicBezTo>
                <a:cubicBezTo>
                  <a:pt x="983" y="1609"/>
                  <a:pt x="955" y="1615"/>
                  <a:pt x="928" y="1628"/>
                </a:cubicBezTo>
                <a:cubicBezTo>
                  <a:pt x="904" y="1640"/>
                  <a:pt x="881" y="1656"/>
                  <a:pt x="856" y="1664"/>
                </a:cubicBezTo>
                <a:cubicBezTo>
                  <a:pt x="838" y="1682"/>
                  <a:pt x="831" y="1692"/>
                  <a:pt x="808" y="1700"/>
                </a:cubicBezTo>
                <a:cubicBezTo>
                  <a:pt x="780" y="1728"/>
                  <a:pt x="733" y="1748"/>
                  <a:pt x="696" y="1760"/>
                </a:cubicBezTo>
                <a:cubicBezTo>
                  <a:pt x="679" y="1777"/>
                  <a:pt x="651" y="1788"/>
                  <a:pt x="628" y="1796"/>
                </a:cubicBezTo>
                <a:cubicBezTo>
                  <a:pt x="616" y="1808"/>
                  <a:pt x="608" y="1815"/>
                  <a:pt x="592" y="1820"/>
                </a:cubicBezTo>
                <a:cubicBezTo>
                  <a:pt x="570" y="1842"/>
                  <a:pt x="534" y="1860"/>
                  <a:pt x="504" y="1868"/>
                </a:cubicBezTo>
                <a:cubicBezTo>
                  <a:pt x="476" y="1886"/>
                  <a:pt x="447" y="1896"/>
                  <a:pt x="440" y="1932"/>
                </a:cubicBezTo>
                <a:close/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6" name="Group 12"/>
          <p:cNvGrpSpPr>
            <a:grpSpLocks/>
          </p:cNvGrpSpPr>
          <p:nvPr/>
        </p:nvGrpSpPr>
        <p:grpSpPr bwMode="auto">
          <a:xfrm>
            <a:off x="6629400" y="1371600"/>
            <a:ext cx="2501900" cy="3132138"/>
            <a:chOff x="528" y="977"/>
            <a:chExt cx="1576" cy="1973"/>
          </a:xfrm>
        </p:grpSpPr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784" y="2636"/>
              <a:ext cx="380" cy="314"/>
            </a:xfrm>
            <a:custGeom>
              <a:avLst/>
              <a:gdLst>
                <a:gd name="T0" fmla="*/ 380 w 380"/>
                <a:gd name="T1" fmla="*/ 192 h 314"/>
                <a:gd name="T2" fmla="*/ 324 w 380"/>
                <a:gd name="T3" fmla="*/ 220 h 314"/>
                <a:gd name="T4" fmla="*/ 276 w 380"/>
                <a:gd name="T5" fmla="*/ 256 h 314"/>
                <a:gd name="T6" fmla="*/ 228 w 380"/>
                <a:gd name="T7" fmla="*/ 280 h 314"/>
                <a:gd name="T8" fmla="*/ 192 w 380"/>
                <a:gd name="T9" fmla="*/ 292 h 314"/>
                <a:gd name="T10" fmla="*/ 156 w 380"/>
                <a:gd name="T11" fmla="*/ 308 h 314"/>
                <a:gd name="T12" fmla="*/ 120 w 380"/>
                <a:gd name="T13" fmla="*/ 260 h 314"/>
                <a:gd name="T14" fmla="*/ 84 w 380"/>
                <a:gd name="T15" fmla="*/ 204 h 314"/>
                <a:gd name="T16" fmla="*/ 36 w 380"/>
                <a:gd name="T17" fmla="*/ 140 h 314"/>
                <a:gd name="T18" fmla="*/ 0 w 380"/>
                <a:gd name="T19" fmla="*/ 80 h 314"/>
                <a:gd name="T20" fmla="*/ 96 w 380"/>
                <a:gd name="T21" fmla="*/ 56 h 314"/>
                <a:gd name="T22" fmla="*/ 208 w 380"/>
                <a:gd name="T23" fmla="*/ 0 h 314"/>
                <a:gd name="T24" fmla="*/ 264 w 380"/>
                <a:gd name="T25" fmla="*/ 40 h 314"/>
                <a:gd name="T26" fmla="*/ 288 w 380"/>
                <a:gd name="T27" fmla="*/ 64 h 314"/>
                <a:gd name="T28" fmla="*/ 312 w 380"/>
                <a:gd name="T29" fmla="*/ 100 h 314"/>
                <a:gd name="T30" fmla="*/ 380 w 380"/>
                <a:gd name="T31" fmla="*/ 192 h 3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80"/>
                <a:gd name="T49" fmla="*/ 0 h 314"/>
                <a:gd name="T50" fmla="*/ 380 w 380"/>
                <a:gd name="T51" fmla="*/ 314 h 3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80" h="314">
                  <a:moveTo>
                    <a:pt x="380" y="192"/>
                  </a:moveTo>
                  <a:cubicBezTo>
                    <a:pt x="363" y="202"/>
                    <a:pt x="343" y="214"/>
                    <a:pt x="324" y="220"/>
                  </a:cubicBezTo>
                  <a:cubicBezTo>
                    <a:pt x="310" y="234"/>
                    <a:pt x="294" y="250"/>
                    <a:pt x="276" y="256"/>
                  </a:cubicBezTo>
                  <a:cubicBezTo>
                    <a:pt x="257" y="275"/>
                    <a:pt x="254" y="273"/>
                    <a:pt x="228" y="280"/>
                  </a:cubicBezTo>
                  <a:cubicBezTo>
                    <a:pt x="216" y="283"/>
                    <a:pt x="192" y="292"/>
                    <a:pt x="192" y="292"/>
                  </a:cubicBezTo>
                  <a:cubicBezTo>
                    <a:pt x="179" y="305"/>
                    <a:pt x="174" y="314"/>
                    <a:pt x="156" y="308"/>
                  </a:cubicBezTo>
                  <a:cubicBezTo>
                    <a:pt x="141" y="293"/>
                    <a:pt x="135" y="275"/>
                    <a:pt x="120" y="260"/>
                  </a:cubicBezTo>
                  <a:cubicBezTo>
                    <a:pt x="115" y="236"/>
                    <a:pt x="104" y="218"/>
                    <a:pt x="84" y="204"/>
                  </a:cubicBezTo>
                  <a:cubicBezTo>
                    <a:pt x="77" y="182"/>
                    <a:pt x="53" y="157"/>
                    <a:pt x="36" y="140"/>
                  </a:cubicBezTo>
                  <a:cubicBezTo>
                    <a:pt x="28" y="116"/>
                    <a:pt x="11" y="102"/>
                    <a:pt x="0" y="80"/>
                  </a:cubicBezTo>
                  <a:cubicBezTo>
                    <a:pt x="12" y="44"/>
                    <a:pt x="63" y="63"/>
                    <a:pt x="96" y="56"/>
                  </a:cubicBezTo>
                  <a:cubicBezTo>
                    <a:pt x="133" y="37"/>
                    <a:pt x="174" y="23"/>
                    <a:pt x="208" y="0"/>
                  </a:cubicBezTo>
                  <a:cubicBezTo>
                    <a:pt x="235" y="5"/>
                    <a:pt x="245" y="21"/>
                    <a:pt x="264" y="40"/>
                  </a:cubicBezTo>
                  <a:cubicBezTo>
                    <a:pt x="272" y="48"/>
                    <a:pt x="288" y="64"/>
                    <a:pt x="288" y="64"/>
                  </a:cubicBezTo>
                  <a:cubicBezTo>
                    <a:pt x="293" y="80"/>
                    <a:pt x="305" y="86"/>
                    <a:pt x="312" y="100"/>
                  </a:cubicBezTo>
                  <a:cubicBezTo>
                    <a:pt x="330" y="136"/>
                    <a:pt x="340" y="176"/>
                    <a:pt x="380" y="192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1264" y="2368"/>
              <a:ext cx="346" cy="337"/>
            </a:xfrm>
            <a:custGeom>
              <a:avLst/>
              <a:gdLst>
                <a:gd name="T0" fmla="*/ 340 w 346"/>
                <a:gd name="T1" fmla="*/ 216 h 337"/>
                <a:gd name="T2" fmla="*/ 324 w 346"/>
                <a:gd name="T3" fmla="*/ 192 h 337"/>
                <a:gd name="T4" fmla="*/ 300 w 346"/>
                <a:gd name="T5" fmla="*/ 168 h 337"/>
                <a:gd name="T6" fmla="*/ 288 w 346"/>
                <a:gd name="T7" fmla="*/ 136 h 337"/>
                <a:gd name="T8" fmla="*/ 264 w 346"/>
                <a:gd name="T9" fmla="*/ 76 h 337"/>
                <a:gd name="T10" fmla="*/ 212 w 346"/>
                <a:gd name="T11" fmla="*/ 12 h 337"/>
                <a:gd name="T12" fmla="*/ 144 w 346"/>
                <a:gd name="T13" fmla="*/ 20 h 337"/>
                <a:gd name="T14" fmla="*/ 120 w 346"/>
                <a:gd name="T15" fmla="*/ 64 h 337"/>
                <a:gd name="T16" fmla="*/ 36 w 346"/>
                <a:gd name="T17" fmla="*/ 76 h 337"/>
                <a:gd name="T18" fmla="*/ 0 w 346"/>
                <a:gd name="T19" fmla="*/ 124 h 337"/>
                <a:gd name="T20" fmla="*/ 36 w 346"/>
                <a:gd name="T21" fmla="*/ 212 h 337"/>
                <a:gd name="T22" fmla="*/ 108 w 346"/>
                <a:gd name="T23" fmla="*/ 304 h 337"/>
                <a:gd name="T24" fmla="*/ 192 w 346"/>
                <a:gd name="T25" fmla="*/ 300 h 337"/>
                <a:gd name="T26" fmla="*/ 276 w 346"/>
                <a:gd name="T27" fmla="*/ 264 h 337"/>
                <a:gd name="T28" fmla="*/ 328 w 346"/>
                <a:gd name="T29" fmla="*/ 232 h 337"/>
                <a:gd name="T30" fmla="*/ 340 w 346"/>
                <a:gd name="T31" fmla="*/ 228 h 337"/>
                <a:gd name="T32" fmla="*/ 340 w 346"/>
                <a:gd name="T33" fmla="*/ 216 h 33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6"/>
                <a:gd name="T52" fmla="*/ 0 h 337"/>
                <a:gd name="T53" fmla="*/ 346 w 346"/>
                <a:gd name="T54" fmla="*/ 337 h 33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6" h="337">
                  <a:moveTo>
                    <a:pt x="340" y="216"/>
                  </a:moveTo>
                  <a:cubicBezTo>
                    <a:pt x="330" y="167"/>
                    <a:pt x="346" y="214"/>
                    <a:pt x="324" y="192"/>
                  </a:cubicBezTo>
                  <a:cubicBezTo>
                    <a:pt x="296" y="164"/>
                    <a:pt x="327" y="177"/>
                    <a:pt x="300" y="168"/>
                  </a:cubicBezTo>
                  <a:cubicBezTo>
                    <a:pt x="291" y="121"/>
                    <a:pt x="303" y="170"/>
                    <a:pt x="288" y="136"/>
                  </a:cubicBezTo>
                  <a:cubicBezTo>
                    <a:pt x="279" y="116"/>
                    <a:pt x="264" y="76"/>
                    <a:pt x="264" y="76"/>
                  </a:cubicBezTo>
                  <a:cubicBezTo>
                    <a:pt x="258" y="37"/>
                    <a:pt x="249" y="24"/>
                    <a:pt x="212" y="12"/>
                  </a:cubicBezTo>
                  <a:cubicBezTo>
                    <a:pt x="189" y="14"/>
                    <a:pt x="156" y="0"/>
                    <a:pt x="144" y="20"/>
                  </a:cubicBezTo>
                  <a:cubicBezTo>
                    <a:pt x="137" y="32"/>
                    <a:pt x="140" y="60"/>
                    <a:pt x="120" y="64"/>
                  </a:cubicBezTo>
                  <a:cubicBezTo>
                    <a:pt x="92" y="70"/>
                    <a:pt x="64" y="72"/>
                    <a:pt x="36" y="76"/>
                  </a:cubicBezTo>
                  <a:cubicBezTo>
                    <a:pt x="29" y="96"/>
                    <a:pt x="12" y="107"/>
                    <a:pt x="0" y="124"/>
                  </a:cubicBezTo>
                  <a:cubicBezTo>
                    <a:pt x="4" y="155"/>
                    <a:pt x="18" y="186"/>
                    <a:pt x="36" y="212"/>
                  </a:cubicBezTo>
                  <a:cubicBezTo>
                    <a:pt x="48" y="272"/>
                    <a:pt x="55" y="283"/>
                    <a:pt x="108" y="304"/>
                  </a:cubicBezTo>
                  <a:cubicBezTo>
                    <a:pt x="119" y="337"/>
                    <a:pt x="168" y="305"/>
                    <a:pt x="192" y="300"/>
                  </a:cubicBezTo>
                  <a:cubicBezTo>
                    <a:pt x="216" y="284"/>
                    <a:pt x="248" y="270"/>
                    <a:pt x="276" y="264"/>
                  </a:cubicBezTo>
                  <a:cubicBezTo>
                    <a:pt x="296" y="254"/>
                    <a:pt x="310" y="244"/>
                    <a:pt x="328" y="232"/>
                  </a:cubicBezTo>
                  <a:cubicBezTo>
                    <a:pt x="332" y="230"/>
                    <a:pt x="337" y="231"/>
                    <a:pt x="340" y="228"/>
                  </a:cubicBezTo>
                  <a:cubicBezTo>
                    <a:pt x="342" y="225"/>
                    <a:pt x="340" y="220"/>
                    <a:pt x="340" y="216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1724" y="2156"/>
              <a:ext cx="380" cy="328"/>
            </a:xfrm>
            <a:custGeom>
              <a:avLst/>
              <a:gdLst>
                <a:gd name="T0" fmla="*/ 380 w 380"/>
                <a:gd name="T1" fmla="*/ 236 h 328"/>
                <a:gd name="T2" fmla="*/ 344 w 380"/>
                <a:gd name="T3" fmla="*/ 212 h 328"/>
                <a:gd name="T4" fmla="*/ 332 w 380"/>
                <a:gd name="T5" fmla="*/ 188 h 328"/>
                <a:gd name="T6" fmla="*/ 320 w 380"/>
                <a:gd name="T7" fmla="*/ 140 h 328"/>
                <a:gd name="T8" fmla="*/ 304 w 380"/>
                <a:gd name="T9" fmla="*/ 104 h 328"/>
                <a:gd name="T10" fmla="*/ 280 w 380"/>
                <a:gd name="T11" fmla="*/ 80 h 328"/>
                <a:gd name="T12" fmla="*/ 248 w 380"/>
                <a:gd name="T13" fmla="*/ 0 h 328"/>
                <a:gd name="T14" fmla="*/ 176 w 380"/>
                <a:gd name="T15" fmla="*/ 16 h 328"/>
                <a:gd name="T16" fmla="*/ 52 w 380"/>
                <a:gd name="T17" fmla="*/ 52 h 328"/>
                <a:gd name="T18" fmla="*/ 60 w 380"/>
                <a:gd name="T19" fmla="*/ 216 h 328"/>
                <a:gd name="T20" fmla="*/ 72 w 380"/>
                <a:gd name="T21" fmla="*/ 240 h 328"/>
                <a:gd name="T22" fmla="*/ 104 w 380"/>
                <a:gd name="T23" fmla="*/ 276 h 328"/>
                <a:gd name="T24" fmla="*/ 132 w 380"/>
                <a:gd name="T25" fmla="*/ 324 h 328"/>
                <a:gd name="T26" fmla="*/ 144 w 380"/>
                <a:gd name="T27" fmla="*/ 328 h 328"/>
                <a:gd name="T28" fmla="*/ 236 w 380"/>
                <a:gd name="T29" fmla="*/ 300 h 328"/>
                <a:gd name="T30" fmla="*/ 368 w 380"/>
                <a:gd name="T31" fmla="*/ 252 h 328"/>
                <a:gd name="T32" fmla="*/ 380 w 380"/>
                <a:gd name="T33" fmla="*/ 236 h 3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0"/>
                <a:gd name="T52" fmla="*/ 0 h 328"/>
                <a:gd name="T53" fmla="*/ 380 w 380"/>
                <a:gd name="T54" fmla="*/ 328 h 3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0" h="328">
                  <a:moveTo>
                    <a:pt x="380" y="236"/>
                  </a:moveTo>
                  <a:cubicBezTo>
                    <a:pt x="368" y="224"/>
                    <a:pt x="360" y="217"/>
                    <a:pt x="344" y="212"/>
                  </a:cubicBezTo>
                  <a:cubicBezTo>
                    <a:pt x="341" y="204"/>
                    <a:pt x="334" y="197"/>
                    <a:pt x="332" y="188"/>
                  </a:cubicBezTo>
                  <a:cubicBezTo>
                    <a:pt x="315" y="125"/>
                    <a:pt x="340" y="179"/>
                    <a:pt x="320" y="140"/>
                  </a:cubicBezTo>
                  <a:cubicBezTo>
                    <a:pt x="312" y="76"/>
                    <a:pt x="328" y="122"/>
                    <a:pt x="304" y="104"/>
                  </a:cubicBezTo>
                  <a:cubicBezTo>
                    <a:pt x="295" y="97"/>
                    <a:pt x="280" y="80"/>
                    <a:pt x="280" y="80"/>
                  </a:cubicBezTo>
                  <a:cubicBezTo>
                    <a:pt x="270" y="8"/>
                    <a:pt x="281" y="33"/>
                    <a:pt x="248" y="0"/>
                  </a:cubicBezTo>
                  <a:cubicBezTo>
                    <a:pt x="214" y="3"/>
                    <a:pt x="206" y="10"/>
                    <a:pt x="176" y="16"/>
                  </a:cubicBezTo>
                  <a:cubicBezTo>
                    <a:pt x="140" y="40"/>
                    <a:pt x="93" y="42"/>
                    <a:pt x="52" y="52"/>
                  </a:cubicBezTo>
                  <a:cubicBezTo>
                    <a:pt x="0" y="104"/>
                    <a:pt x="11" y="167"/>
                    <a:pt x="60" y="216"/>
                  </a:cubicBezTo>
                  <a:cubicBezTo>
                    <a:pt x="79" y="235"/>
                    <a:pt x="59" y="220"/>
                    <a:pt x="72" y="240"/>
                  </a:cubicBezTo>
                  <a:cubicBezTo>
                    <a:pt x="80" y="252"/>
                    <a:pt x="94" y="266"/>
                    <a:pt x="104" y="276"/>
                  </a:cubicBezTo>
                  <a:cubicBezTo>
                    <a:pt x="105" y="279"/>
                    <a:pt x="130" y="322"/>
                    <a:pt x="132" y="324"/>
                  </a:cubicBezTo>
                  <a:cubicBezTo>
                    <a:pt x="135" y="327"/>
                    <a:pt x="140" y="327"/>
                    <a:pt x="144" y="328"/>
                  </a:cubicBezTo>
                  <a:cubicBezTo>
                    <a:pt x="182" y="324"/>
                    <a:pt x="201" y="310"/>
                    <a:pt x="236" y="300"/>
                  </a:cubicBezTo>
                  <a:cubicBezTo>
                    <a:pt x="280" y="288"/>
                    <a:pt x="329" y="278"/>
                    <a:pt x="368" y="252"/>
                  </a:cubicBezTo>
                  <a:cubicBezTo>
                    <a:pt x="373" y="237"/>
                    <a:pt x="368" y="242"/>
                    <a:pt x="380" y="236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1756" y="1568"/>
              <a:ext cx="332" cy="312"/>
            </a:xfrm>
            <a:custGeom>
              <a:avLst/>
              <a:gdLst>
                <a:gd name="T0" fmla="*/ 332 w 332"/>
                <a:gd name="T1" fmla="*/ 204 h 312"/>
                <a:gd name="T2" fmla="*/ 264 w 332"/>
                <a:gd name="T3" fmla="*/ 252 h 312"/>
                <a:gd name="T4" fmla="*/ 144 w 332"/>
                <a:gd name="T5" fmla="*/ 312 h 312"/>
                <a:gd name="T6" fmla="*/ 108 w 332"/>
                <a:gd name="T7" fmla="*/ 308 h 312"/>
                <a:gd name="T8" fmla="*/ 104 w 332"/>
                <a:gd name="T9" fmla="*/ 296 h 312"/>
                <a:gd name="T10" fmla="*/ 68 w 332"/>
                <a:gd name="T11" fmla="*/ 240 h 312"/>
                <a:gd name="T12" fmla="*/ 0 w 332"/>
                <a:gd name="T13" fmla="*/ 152 h 312"/>
                <a:gd name="T14" fmla="*/ 136 w 332"/>
                <a:gd name="T15" fmla="*/ 44 h 312"/>
                <a:gd name="T16" fmla="*/ 180 w 332"/>
                <a:gd name="T17" fmla="*/ 24 h 312"/>
                <a:gd name="T18" fmla="*/ 220 w 332"/>
                <a:gd name="T19" fmla="*/ 0 h 312"/>
                <a:gd name="T20" fmla="*/ 252 w 332"/>
                <a:gd name="T21" fmla="*/ 100 h 312"/>
                <a:gd name="T22" fmla="*/ 300 w 332"/>
                <a:gd name="T23" fmla="*/ 168 h 312"/>
                <a:gd name="T24" fmla="*/ 316 w 332"/>
                <a:gd name="T25" fmla="*/ 228 h 3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32"/>
                <a:gd name="T40" fmla="*/ 0 h 312"/>
                <a:gd name="T41" fmla="*/ 332 w 332"/>
                <a:gd name="T42" fmla="*/ 312 h 3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32" h="312">
                  <a:moveTo>
                    <a:pt x="332" y="204"/>
                  </a:moveTo>
                  <a:cubicBezTo>
                    <a:pt x="305" y="213"/>
                    <a:pt x="292" y="241"/>
                    <a:pt x="264" y="252"/>
                  </a:cubicBezTo>
                  <a:cubicBezTo>
                    <a:pt x="233" y="283"/>
                    <a:pt x="180" y="288"/>
                    <a:pt x="144" y="312"/>
                  </a:cubicBezTo>
                  <a:cubicBezTo>
                    <a:pt x="132" y="311"/>
                    <a:pt x="119" y="312"/>
                    <a:pt x="108" y="308"/>
                  </a:cubicBezTo>
                  <a:cubicBezTo>
                    <a:pt x="104" y="306"/>
                    <a:pt x="106" y="300"/>
                    <a:pt x="104" y="296"/>
                  </a:cubicBezTo>
                  <a:cubicBezTo>
                    <a:pt x="94" y="277"/>
                    <a:pt x="86" y="252"/>
                    <a:pt x="68" y="240"/>
                  </a:cubicBezTo>
                  <a:cubicBezTo>
                    <a:pt x="47" y="209"/>
                    <a:pt x="27" y="179"/>
                    <a:pt x="0" y="152"/>
                  </a:cubicBezTo>
                  <a:cubicBezTo>
                    <a:pt x="10" y="93"/>
                    <a:pt x="83" y="57"/>
                    <a:pt x="136" y="44"/>
                  </a:cubicBezTo>
                  <a:cubicBezTo>
                    <a:pt x="150" y="35"/>
                    <a:pt x="164" y="30"/>
                    <a:pt x="180" y="24"/>
                  </a:cubicBezTo>
                  <a:cubicBezTo>
                    <a:pt x="193" y="11"/>
                    <a:pt x="205" y="10"/>
                    <a:pt x="220" y="0"/>
                  </a:cubicBezTo>
                  <a:cubicBezTo>
                    <a:pt x="258" y="13"/>
                    <a:pt x="236" y="69"/>
                    <a:pt x="252" y="100"/>
                  </a:cubicBezTo>
                  <a:cubicBezTo>
                    <a:pt x="258" y="131"/>
                    <a:pt x="283" y="143"/>
                    <a:pt x="300" y="168"/>
                  </a:cubicBezTo>
                  <a:cubicBezTo>
                    <a:pt x="306" y="191"/>
                    <a:pt x="316" y="203"/>
                    <a:pt x="316" y="228"/>
                  </a:cubicBezTo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1248" y="1771"/>
              <a:ext cx="384" cy="341"/>
            </a:xfrm>
            <a:custGeom>
              <a:avLst/>
              <a:gdLst>
                <a:gd name="T0" fmla="*/ 240 w 384"/>
                <a:gd name="T1" fmla="*/ 5 h 341"/>
                <a:gd name="T2" fmla="*/ 356 w 384"/>
                <a:gd name="T3" fmla="*/ 181 h 341"/>
                <a:gd name="T4" fmla="*/ 384 w 384"/>
                <a:gd name="T5" fmla="*/ 197 h 341"/>
                <a:gd name="T6" fmla="*/ 336 w 384"/>
                <a:gd name="T7" fmla="*/ 245 h 341"/>
                <a:gd name="T8" fmla="*/ 144 w 384"/>
                <a:gd name="T9" fmla="*/ 341 h 341"/>
                <a:gd name="T10" fmla="*/ 0 w 384"/>
                <a:gd name="T11" fmla="*/ 149 h 341"/>
                <a:gd name="T12" fmla="*/ 64 w 384"/>
                <a:gd name="T13" fmla="*/ 81 h 341"/>
                <a:gd name="T14" fmla="*/ 176 w 384"/>
                <a:gd name="T15" fmla="*/ 21 h 341"/>
                <a:gd name="T16" fmla="*/ 240 w 384"/>
                <a:gd name="T17" fmla="*/ 5 h 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4"/>
                <a:gd name="T28" fmla="*/ 0 h 341"/>
                <a:gd name="T29" fmla="*/ 384 w 384"/>
                <a:gd name="T30" fmla="*/ 341 h 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4" h="341">
                  <a:moveTo>
                    <a:pt x="240" y="5"/>
                  </a:moveTo>
                  <a:cubicBezTo>
                    <a:pt x="354" y="175"/>
                    <a:pt x="322" y="113"/>
                    <a:pt x="356" y="181"/>
                  </a:cubicBezTo>
                  <a:lnTo>
                    <a:pt x="384" y="197"/>
                  </a:lnTo>
                  <a:lnTo>
                    <a:pt x="336" y="245"/>
                  </a:lnTo>
                  <a:lnTo>
                    <a:pt x="144" y="341"/>
                  </a:lnTo>
                  <a:lnTo>
                    <a:pt x="0" y="149"/>
                  </a:lnTo>
                  <a:cubicBezTo>
                    <a:pt x="5" y="97"/>
                    <a:pt x="14" y="89"/>
                    <a:pt x="64" y="81"/>
                  </a:cubicBezTo>
                  <a:cubicBezTo>
                    <a:pt x="88" y="57"/>
                    <a:pt x="143" y="29"/>
                    <a:pt x="176" y="21"/>
                  </a:cubicBezTo>
                  <a:cubicBezTo>
                    <a:pt x="197" y="7"/>
                    <a:pt x="215" y="0"/>
                    <a:pt x="240" y="5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801" y="1888"/>
              <a:ext cx="412" cy="448"/>
            </a:xfrm>
            <a:custGeom>
              <a:avLst/>
              <a:gdLst>
                <a:gd name="T0" fmla="*/ 371 w 412"/>
                <a:gd name="T1" fmla="*/ 0 h 448"/>
                <a:gd name="T2" fmla="*/ 403 w 412"/>
                <a:gd name="T3" fmla="*/ 28 h 448"/>
                <a:gd name="T4" fmla="*/ 403 w 412"/>
                <a:gd name="T5" fmla="*/ 92 h 448"/>
                <a:gd name="T6" fmla="*/ 379 w 412"/>
                <a:gd name="T7" fmla="*/ 112 h 448"/>
                <a:gd name="T8" fmla="*/ 319 w 412"/>
                <a:gd name="T9" fmla="*/ 152 h 448"/>
                <a:gd name="T10" fmla="*/ 307 w 412"/>
                <a:gd name="T11" fmla="*/ 164 h 448"/>
                <a:gd name="T12" fmla="*/ 295 w 412"/>
                <a:gd name="T13" fmla="*/ 172 h 448"/>
                <a:gd name="T14" fmla="*/ 271 w 412"/>
                <a:gd name="T15" fmla="*/ 196 h 448"/>
                <a:gd name="T16" fmla="*/ 287 w 412"/>
                <a:gd name="T17" fmla="*/ 248 h 448"/>
                <a:gd name="T18" fmla="*/ 319 w 412"/>
                <a:gd name="T19" fmla="*/ 332 h 448"/>
                <a:gd name="T20" fmla="*/ 271 w 412"/>
                <a:gd name="T21" fmla="*/ 368 h 448"/>
                <a:gd name="T22" fmla="*/ 187 w 412"/>
                <a:gd name="T23" fmla="*/ 416 h 448"/>
                <a:gd name="T24" fmla="*/ 115 w 412"/>
                <a:gd name="T25" fmla="*/ 448 h 448"/>
                <a:gd name="T26" fmla="*/ 75 w 412"/>
                <a:gd name="T27" fmla="*/ 420 h 448"/>
                <a:gd name="T28" fmla="*/ 31 w 412"/>
                <a:gd name="T29" fmla="*/ 304 h 448"/>
                <a:gd name="T30" fmla="*/ 7 w 412"/>
                <a:gd name="T31" fmla="*/ 244 h 448"/>
                <a:gd name="T32" fmla="*/ 3 w 412"/>
                <a:gd name="T33" fmla="*/ 220 h 448"/>
                <a:gd name="T34" fmla="*/ 19 w 412"/>
                <a:gd name="T35" fmla="*/ 216 h 448"/>
                <a:gd name="T36" fmla="*/ 103 w 412"/>
                <a:gd name="T37" fmla="*/ 180 h 448"/>
                <a:gd name="T38" fmla="*/ 143 w 412"/>
                <a:gd name="T39" fmla="*/ 148 h 448"/>
                <a:gd name="T40" fmla="*/ 167 w 412"/>
                <a:gd name="T41" fmla="*/ 136 h 448"/>
                <a:gd name="T42" fmla="*/ 215 w 412"/>
                <a:gd name="T43" fmla="*/ 96 h 448"/>
                <a:gd name="T44" fmla="*/ 371 w 412"/>
                <a:gd name="T45" fmla="*/ 0 h 4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12"/>
                <a:gd name="T70" fmla="*/ 0 h 448"/>
                <a:gd name="T71" fmla="*/ 412 w 412"/>
                <a:gd name="T72" fmla="*/ 448 h 4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12" h="448">
                  <a:moveTo>
                    <a:pt x="371" y="0"/>
                  </a:moveTo>
                  <a:cubicBezTo>
                    <a:pt x="387" y="5"/>
                    <a:pt x="394" y="14"/>
                    <a:pt x="403" y="28"/>
                  </a:cubicBezTo>
                  <a:cubicBezTo>
                    <a:pt x="409" y="53"/>
                    <a:pt x="412" y="57"/>
                    <a:pt x="403" y="92"/>
                  </a:cubicBezTo>
                  <a:cubicBezTo>
                    <a:pt x="401" y="100"/>
                    <a:pt x="384" y="108"/>
                    <a:pt x="379" y="112"/>
                  </a:cubicBezTo>
                  <a:cubicBezTo>
                    <a:pt x="363" y="126"/>
                    <a:pt x="339" y="145"/>
                    <a:pt x="319" y="152"/>
                  </a:cubicBezTo>
                  <a:cubicBezTo>
                    <a:pt x="315" y="156"/>
                    <a:pt x="311" y="160"/>
                    <a:pt x="307" y="164"/>
                  </a:cubicBezTo>
                  <a:cubicBezTo>
                    <a:pt x="303" y="167"/>
                    <a:pt x="299" y="169"/>
                    <a:pt x="295" y="172"/>
                  </a:cubicBezTo>
                  <a:cubicBezTo>
                    <a:pt x="287" y="180"/>
                    <a:pt x="271" y="196"/>
                    <a:pt x="271" y="196"/>
                  </a:cubicBezTo>
                  <a:cubicBezTo>
                    <a:pt x="274" y="220"/>
                    <a:pt x="281" y="227"/>
                    <a:pt x="287" y="248"/>
                  </a:cubicBezTo>
                  <a:cubicBezTo>
                    <a:pt x="296" y="282"/>
                    <a:pt x="300" y="304"/>
                    <a:pt x="319" y="332"/>
                  </a:cubicBezTo>
                  <a:cubicBezTo>
                    <a:pt x="307" y="353"/>
                    <a:pt x="294" y="360"/>
                    <a:pt x="271" y="368"/>
                  </a:cubicBezTo>
                  <a:cubicBezTo>
                    <a:pt x="247" y="386"/>
                    <a:pt x="215" y="410"/>
                    <a:pt x="187" y="416"/>
                  </a:cubicBezTo>
                  <a:cubicBezTo>
                    <a:pt x="165" y="431"/>
                    <a:pt x="140" y="438"/>
                    <a:pt x="115" y="448"/>
                  </a:cubicBezTo>
                  <a:cubicBezTo>
                    <a:pt x="99" y="444"/>
                    <a:pt x="75" y="420"/>
                    <a:pt x="75" y="420"/>
                  </a:cubicBezTo>
                  <a:cubicBezTo>
                    <a:pt x="63" y="383"/>
                    <a:pt x="53" y="337"/>
                    <a:pt x="31" y="304"/>
                  </a:cubicBezTo>
                  <a:cubicBezTo>
                    <a:pt x="26" y="283"/>
                    <a:pt x="15" y="264"/>
                    <a:pt x="7" y="244"/>
                  </a:cubicBezTo>
                  <a:cubicBezTo>
                    <a:pt x="6" y="236"/>
                    <a:pt x="0" y="227"/>
                    <a:pt x="3" y="220"/>
                  </a:cubicBezTo>
                  <a:cubicBezTo>
                    <a:pt x="5" y="215"/>
                    <a:pt x="14" y="218"/>
                    <a:pt x="19" y="216"/>
                  </a:cubicBezTo>
                  <a:cubicBezTo>
                    <a:pt x="47" y="204"/>
                    <a:pt x="76" y="194"/>
                    <a:pt x="103" y="180"/>
                  </a:cubicBezTo>
                  <a:cubicBezTo>
                    <a:pt x="119" y="172"/>
                    <a:pt x="129" y="157"/>
                    <a:pt x="143" y="148"/>
                  </a:cubicBezTo>
                  <a:cubicBezTo>
                    <a:pt x="171" y="129"/>
                    <a:pt x="139" y="161"/>
                    <a:pt x="167" y="136"/>
                  </a:cubicBezTo>
                  <a:cubicBezTo>
                    <a:pt x="185" y="120"/>
                    <a:pt x="193" y="103"/>
                    <a:pt x="215" y="96"/>
                  </a:cubicBezTo>
                  <a:cubicBezTo>
                    <a:pt x="248" y="46"/>
                    <a:pt x="310" y="0"/>
                    <a:pt x="371" y="0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528" y="1597"/>
              <a:ext cx="418" cy="315"/>
            </a:xfrm>
            <a:custGeom>
              <a:avLst/>
              <a:gdLst>
                <a:gd name="T0" fmla="*/ 124 w 418"/>
                <a:gd name="T1" fmla="*/ 315 h 315"/>
                <a:gd name="T2" fmla="*/ 256 w 418"/>
                <a:gd name="T3" fmla="*/ 255 h 315"/>
                <a:gd name="T4" fmla="*/ 320 w 418"/>
                <a:gd name="T5" fmla="*/ 219 h 315"/>
                <a:gd name="T6" fmla="*/ 376 w 418"/>
                <a:gd name="T7" fmla="*/ 171 h 315"/>
                <a:gd name="T8" fmla="*/ 364 w 418"/>
                <a:gd name="T9" fmla="*/ 27 h 315"/>
                <a:gd name="T10" fmla="*/ 244 w 418"/>
                <a:gd name="T11" fmla="*/ 11 h 315"/>
                <a:gd name="T12" fmla="*/ 204 w 418"/>
                <a:gd name="T13" fmla="*/ 31 h 315"/>
                <a:gd name="T14" fmla="*/ 148 w 418"/>
                <a:gd name="T15" fmla="*/ 155 h 315"/>
                <a:gd name="T16" fmla="*/ 52 w 418"/>
                <a:gd name="T17" fmla="*/ 99 h 315"/>
                <a:gd name="T18" fmla="*/ 0 w 418"/>
                <a:gd name="T19" fmla="*/ 107 h 315"/>
                <a:gd name="T20" fmla="*/ 28 w 418"/>
                <a:gd name="T21" fmla="*/ 167 h 315"/>
                <a:gd name="T22" fmla="*/ 52 w 418"/>
                <a:gd name="T23" fmla="*/ 203 h 315"/>
                <a:gd name="T24" fmla="*/ 64 w 418"/>
                <a:gd name="T25" fmla="*/ 227 h 315"/>
                <a:gd name="T26" fmla="*/ 112 w 418"/>
                <a:gd name="T27" fmla="*/ 299 h 315"/>
                <a:gd name="T28" fmla="*/ 124 w 418"/>
                <a:gd name="T29" fmla="*/ 315 h 3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8"/>
                <a:gd name="T46" fmla="*/ 0 h 315"/>
                <a:gd name="T47" fmla="*/ 418 w 418"/>
                <a:gd name="T48" fmla="*/ 315 h 3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8" h="315">
                  <a:moveTo>
                    <a:pt x="124" y="315"/>
                  </a:moveTo>
                  <a:cubicBezTo>
                    <a:pt x="169" y="285"/>
                    <a:pt x="204" y="272"/>
                    <a:pt x="256" y="255"/>
                  </a:cubicBezTo>
                  <a:cubicBezTo>
                    <a:pt x="280" y="247"/>
                    <a:pt x="296" y="225"/>
                    <a:pt x="320" y="219"/>
                  </a:cubicBezTo>
                  <a:cubicBezTo>
                    <a:pt x="342" y="204"/>
                    <a:pt x="361" y="194"/>
                    <a:pt x="376" y="171"/>
                  </a:cubicBezTo>
                  <a:cubicBezTo>
                    <a:pt x="381" y="130"/>
                    <a:pt x="418" y="38"/>
                    <a:pt x="364" y="27"/>
                  </a:cubicBezTo>
                  <a:cubicBezTo>
                    <a:pt x="327" y="0"/>
                    <a:pt x="287" y="8"/>
                    <a:pt x="244" y="11"/>
                  </a:cubicBezTo>
                  <a:cubicBezTo>
                    <a:pt x="231" y="20"/>
                    <a:pt x="217" y="22"/>
                    <a:pt x="204" y="31"/>
                  </a:cubicBezTo>
                  <a:cubicBezTo>
                    <a:pt x="179" y="82"/>
                    <a:pt x="212" y="134"/>
                    <a:pt x="148" y="155"/>
                  </a:cubicBezTo>
                  <a:cubicBezTo>
                    <a:pt x="101" y="143"/>
                    <a:pt x="98" y="108"/>
                    <a:pt x="52" y="99"/>
                  </a:cubicBezTo>
                  <a:cubicBezTo>
                    <a:pt x="33" y="87"/>
                    <a:pt x="8" y="82"/>
                    <a:pt x="0" y="107"/>
                  </a:cubicBezTo>
                  <a:cubicBezTo>
                    <a:pt x="7" y="128"/>
                    <a:pt x="15" y="148"/>
                    <a:pt x="28" y="167"/>
                  </a:cubicBezTo>
                  <a:cubicBezTo>
                    <a:pt x="32" y="187"/>
                    <a:pt x="32" y="196"/>
                    <a:pt x="52" y="203"/>
                  </a:cubicBezTo>
                  <a:cubicBezTo>
                    <a:pt x="62" y="233"/>
                    <a:pt x="48" y="196"/>
                    <a:pt x="64" y="227"/>
                  </a:cubicBezTo>
                  <a:cubicBezTo>
                    <a:pt x="79" y="258"/>
                    <a:pt x="75" y="287"/>
                    <a:pt x="112" y="299"/>
                  </a:cubicBezTo>
                  <a:cubicBezTo>
                    <a:pt x="117" y="314"/>
                    <a:pt x="112" y="309"/>
                    <a:pt x="124" y="315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012" y="1316"/>
              <a:ext cx="385" cy="360"/>
            </a:xfrm>
            <a:custGeom>
              <a:avLst/>
              <a:gdLst>
                <a:gd name="T0" fmla="*/ 0 w 385"/>
                <a:gd name="T1" fmla="*/ 140 h 360"/>
                <a:gd name="T2" fmla="*/ 52 w 385"/>
                <a:gd name="T3" fmla="*/ 220 h 360"/>
                <a:gd name="T4" fmla="*/ 84 w 385"/>
                <a:gd name="T5" fmla="*/ 256 h 360"/>
                <a:gd name="T6" fmla="*/ 132 w 385"/>
                <a:gd name="T7" fmla="*/ 360 h 360"/>
                <a:gd name="T8" fmla="*/ 204 w 385"/>
                <a:gd name="T9" fmla="*/ 324 h 360"/>
                <a:gd name="T10" fmla="*/ 280 w 385"/>
                <a:gd name="T11" fmla="*/ 312 h 360"/>
                <a:gd name="T12" fmla="*/ 384 w 385"/>
                <a:gd name="T13" fmla="*/ 252 h 360"/>
                <a:gd name="T14" fmla="*/ 380 w 385"/>
                <a:gd name="T15" fmla="*/ 204 h 360"/>
                <a:gd name="T16" fmla="*/ 368 w 385"/>
                <a:gd name="T17" fmla="*/ 200 h 360"/>
                <a:gd name="T18" fmla="*/ 336 w 385"/>
                <a:gd name="T19" fmla="*/ 176 h 360"/>
                <a:gd name="T20" fmla="*/ 324 w 385"/>
                <a:gd name="T21" fmla="*/ 140 h 360"/>
                <a:gd name="T22" fmla="*/ 320 w 385"/>
                <a:gd name="T23" fmla="*/ 108 h 360"/>
                <a:gd name="T24" fmla="*/ 300 w 385"/>
                <a:gd name="T25" fmla="*/ 72 h 360"/>
                <a:gd name="T26" fmla="*/ 252 w 385"/>
                <a:gd name="T27" fmla="*/ 0 h 360"/>
                <a:gd name="T28" fmla="*/ 164 w 385"/>
                <a:gd name="T29" fmla="*/ 28 h 360"/>
                <a:gd name="T30" fmla="*/ 36 w 385"/>
                <a:gd name="T31" fmla="*/ 112 h 360"/>
                <a:gd name="T32" fmla="*/ 0 w 385"/>
                <a:gd name="T33" fmla="*/ 140 h 3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5"/>
                <a:gd name="T52" fmla="*/ 0 h 360"/>
                <a:gd name="T53" fmla="*/ 385 w 385"/>
                <a:gd name="T54" fmla="*/ 360 h 36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5" h="360">
                  <a:moveTo>
                    <a:pt x="0" y="140"/>
                  </a:moveTo>
                  <a:cubicBezTo>
                    <a:pt x="33" y="151"/>
                    <a:pt x="38" y="192"/>
                    <a:pt x="52" y="220"/>
                  </a:cubicBezTo>
                  <a:cubicBezTo>
                    <a:pt x="59" y="234"/>
                    <a:pt x="84" y="256"/>
                    <a:pt x="84" y="256"/>
                  </a:cubicBezTo>
                  <a:cubicBezTo>
                    <a:pt x="95" y="288"/>
                    <a:pt x="102" y="340"/>
                    <a:pt x="132" y="360"/>
                  </a:cubicBezTo>
                  <a:cubicBezTo>
                    <a:pt x="167" y="354"/>
                    <a:pt x="176" y="330"/>
                    <a:pt x="204" y="324"/>
                  </a:cubicBezTo>
                  <a:cubicBezTo>
                    <a:pt x="229" y="318"/>
                    <a:pt x="280" y="312"/>
                    <a:pt x="280" y="312"/>
                  </a:cubicBezTo>
                  <a:cubicBezTo>
                    <a:pt x="320" y="299"/>
                    <a:pt x="360" y="289"/>
                    <a:pt x="384" y="252"/>
                  </a:cubicBezTo>
                  <a:cubicBezTo>
                    <a:pt x="383" y="236"/>
                    <a:pt x="385" y="219"/>
                    <a:pt x="380" y="204"/>
                  </a:cubicBezTo>
                  <a:cubicBezTo>
                    <a:pt x="379" y="200"/>
                    <a:pt x="372" y="202"/>
                    <a:pt x="368" y="200"/>
                  </a:cubicBezTo>
                  <a:cubicBezTo>
                    <a:pt x="348" y="190"/>
                    <a:pt x="350" y="190"/>
                    <a:pt x="336" y="176"/>
                  </a:cubicBezTo>
                  <a:cubicBezTo>
                    <a:pt x="332" y="164"/>
                    <a:pt x="326" y="153"/>
                    <a:pt x="324" y="140"/>
                  </a:cubicBezTo>
                  <a:cubicBezTo>
                    <a:pt x="323" y="129"/>
                    <a:pt x="323" y="118"/>
                    <a:pt x="320" y="108"/>
                  </a:cubicBezTo>
                  <a:cubicBezTo>
                    <a:pt x="317" y="97"/>
                    <a:pt x="305" y="83"/>
                    <a:pt x="300" y="72"/>
                  </a:cubicBezTo>
                  <a:cubicBezTo>
                    <a:pt x="286" y="44"/>
                    <a:pt x="280" y="18"/>
                    <a:pt x="252" y="0"/>
                  </a:cubicBezTo>
                  <a:cubicBezTo>
                    <a:pt x="202" y="5"/>
                    <a:pt x="204" y="15"/>
                    <a:pt x="164" y="28"/>
                  </a:cubicBezTo>
                  <a:cubicBezTo>
                    <a:pt x="129" y="63"/>
                    <a:pt x="83" y="96"/>
                    <a:pt x="36" y="112"/>
                  </a:cubicBezTo>
                  <a:cubicBezTo>
                    <a:pt x="24" y="124"/>
                    <a:pt x="11" y="129"/>
                    <a:pt x="0" y="140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1512" y="977"/>
              <a:ext cx="288" cy="381"/>
            </a:xfrm>
            <a:custGeom>
              <a:avLst/>
              <a:gdLst>
                <a:gd name="T0" fmla="*/ 228 w 288"/>
                <a:gd name="T1" fmla="*/ 39 h 381"/>
                <a:gd name="T2" fmla="*/ 260 w 288"/>
                <a:gd name="T3" fmla="*/ 75 h 381"/>
                <a:gd name="T4" fmla="*/ 256 w 288"/>
                <a:gd name="T5" fmla="*/ 231 h 381"/>
                <a:gd name="T6" fmla="*/ 280 w 288"/>
                <a:gd name="T7" fmla="*/ 243 h 381"/>
                <a:gd name="T8" fmla="*/ 268 w 288"/>
                <a:gd name="T9" fmla="*/ 283 h 381"/>
                <a:gd name="T10" fmla="*/ 264 w 288"/>
                <a:gd name="T11" fmla="*/ 307 h 381"/>
                <a:gd name="T12" fmla="*/ 228 w 288"/>
                <a:gd name="T13" fmla="*/ 331 h 381"/>
                <a:gd name="T14" fmla="*/ 204 w 288"/>
                <a:gd name="T15" fmla="*/ 351 h 381"/>
                <a:gd name="T16" fmla="*/ 132 w 288"/>
                <a:gd name="T17" fmla="*/ 367 h 381"/>
                <a:gd name="T18" fmla="*/ 88 w 288"/>
                <a:gd name="T19" fmla="*/ 371 h 381"/>
                <a:gd name="T20" fmla="*/ 72 w 288"/>
                <a:gd name="T21" fmla="*/ 335 h 381"/>
                <a:gd name="T22" fmla="*/ 16 w 288"/>
                <a:gd name="T23" fmla="*/ 239 h 381"/>
                <a:gd name="T24" fmla="*/ 0 w 288"/>
                <a:gd name="T25" fmla="*/ 191 h 381"/>
                <a:gd name="T26" fmla="*/ 20 w 288"/>
                <a:gd name="T27" fmla="*/ 179 h 381"/>
                <a:gd name="T28" fmla="*/ 228 w 288"/>
                <a:gd name="T29" fmla="*/ 39 h 38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8"/>
                <a:gd name="T46" fmla="*/ 0 h 381"/>
                <a:gd name="T47" fmla="*/ 288 w 288"/>
                <a:gd name="T48" fmla="*/ 381 h 38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8" h="381">
                  <a:moveTo>
                    <a:pt x="228" y="39"/>
                  </a:moveTo>
                  <a:cubicBezTo>
                    <a:pt x="237" y="52"/>
                    <a:pt x="260" y="75"/>
                    <a:pt x="260" y="75"/>
                  </a:cubicBezTo>
                  <a:cubicBezTo>
                    <a:pt x="259" y="105"/>
                    <a:pt x="244" y="194"/>
                    <a:pt x="256" y="231"/>
                  </a:cubicBezTo>
                  <a:cubicBezTo>
                    <a:pt x="259" y="239"/>
                    <a:pt x="273" y="238"/>
                    <a:pt x="280" y="243"/>
                  </a:cubicBezTo>
                  <a:cubicBezTo>
                    <a:pt x="286" y="261"/>
                    <a:pt x="288" y="276"/>
                    <a:pt x="268" y="283"/>
                  </a:cubicBezTo>
                  <a:cubicBezTo>
                    <a:pt x="267" y="291"/>
                    <a:pt x="268" y="300"/>
                    <a:pt x="264" y="307"/>
                  </a:cubicBezTo>
                  <a:cubicBezTo>
                    <a:pt x="259" y="317"/>
                    <a:pt x="237" y="326"/>
                    <a:pt x="228" y="331"/>
                  </a:cubicBezTo>
                  <a:cubicBezTo>
                    <a:pt x="202" y="344"/>
                    <a:pt x="231" y="333"/>
                    <a:pt x="204" y="351"/>
                  </a:cubicBezTo>
                  <a:cubicBezTo>
                    <a:pt x="185" y="363"/>
                    <a:pt x="153" y="364"/>
                    <a:pt x="132" y="367"/>
                  </a:cubicBezTo>
                  <a:cubicBezTo>
                    <a:pt x="116" y="373"/>
                    <a:pt x="106" y="381"/>
                    <a:pt x="88" y="371"/>
                  </a:cubicBezTo>
                  <a:cubicBezTo>
                    <a:pt x="83" y="368"/>
                    <a:pt x="75" y="341"/>
                    <a:pt x="72" y="335"/>
                  </a:cubicBezTo>
                  <a:cubicBezTo>
                    <a:pt x="56" y="303"/>
                    <a:pt x="42" y="265"/>
                    <a:pt x="16" y="239"/>
                  </a:cubicBezTo>
                  <a:cubicBezTo>
                    <a:pt x="10" y="220"/>
                    <a:pt x="3" y="212"/>
                    <a:pt x="0" y="191"/>
                  </a:cubicBezTo>
                  <a:cubicBezTo>
                    <a:pt x="17" y="178"/>
                    <a:pt x="9" y="179"/>
                    <a:pt x="20" y="179"/>
                  </a:cubicBezTo>
                  <a:cubicBezTo>
                    <a:pt x="41" y="158"/>
                    <a:pt x="170" y="0"/>
                    <a:pt x="228" y="39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 Box 22"/>
          <p:cNvSpPr txBox="1">
            <a:spLocks noChangeArrowheads="1"/>
          </p:cNvSpPr>
          <p:nvPr/>
        </p:nvSpPr>
        <p:spPr bwMode="auto">
          <a:xfrm>
            <a:off x="4953000" y="3048000"/>
            <a:ext cx="1295400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Opening Boundary</a:t>
            </a:r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7315200" y="2971800"/>
            <a:ext cx="1295400" cy="2746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SU Boundary</a:t>
            </a:r>
          </a:p>
        </p:txBody>
      </p:sp>
      <p:pic>
        <p:nvPicPr>
          <p:cNvPr id="28" name="Picture 10" descr="patch5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4020011" cy="35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Straight Connector 28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Disturbance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Autofit/>
          </a:bodyPr>
          <a:lstStyle/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Used to:</a:t>
            </a:r>
          </a:p>
          <a:p>
            <a:pPr lvl="2">
              <a:spcBef>
                <a:spcPts val="30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Create new Disturbances (“I”- Insert)</a:t>
            </a:r>
          </a:p>
          <a:p>
            <a:pPr lvl="2">
              <a:spcBef>
                <a:spcPts val="30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Update existing Disturbances (“U”- Update)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Identifies:</a:t>
            </a:r>
          </a:p>
          <a:p>
            <a:pPr lvl="2">
              <a:spcBef>
                <a:spcPts val="30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Disturbance code</a:t>
            </a:r>
          </a:p>
          <a:p>
            <a:pPr lvl="2">
              <a:spcBef>
                <a:spcPts val="300"/>
              </a:spcBef>
            </a:pPr>
            <a:r>
              <a:rPr lang="en-US" dirty="0" err="1" smtClean="0">
                <a:solidFill>
                  <a:srgbClr val="FFFF00"/>
                </a:solidFill>
                <a:latin typeface="Calibri" pitchFamily="34" charset="0"/>
              </a:rPr>
              <a:t>Silviculture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System</a:t>
            </a:r>
          </a:p>
          <a:p>
            <a:pPr lvl="2">
              <a:spcBef>
                <a:spcPts val="30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Harvest Start and Complete Dates</a:t>
            </a:r>
          </a:p>
          <a:p>
            <a:pPr lvl="2">
              <a:spcBef>
                <a:spcPts val="30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Area disturbed</a:t>
            </a:r>
          </a:p>
          <a:p>
            <a:pPr lvl="2">
              <a:spcBef>
                <a:spcPts val="30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Disturbance Activity Map is optional</a:t>
            </a:r>
          </a:p>
          <a:p>
            <a:pPr lvl="1"/>
            <a:endParaRPr lang="en-US" sz="2400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1"/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Key Links</a:t>
            </a:r>
          </a:p>
          <a:p>
            <a:pPr lvl="2"/>
            <a:r>
              <a:rPr lang="en-US" dirty="0" smtClean="0">
                <a:solidFill>
                  <a:srgbClr val="FFC000"/>
                </a:solidFill>
                <a:latin typeface="Calibri" pitchFamily="34" charset="0"/>
              </a:rPr>
              <a:t>Updates FTA for Harvest Area, Dates, and </a:t>
            </a:r>
            <a:r>
              <a:rPr lang="en-US" dirty="0" err="1" smtClean="0">
                <a:solidFill>
                  <a:srgbClr val="FFC000"/>
                </a:solidFill>
                <a:latin typeface="Calibri" pitchFamily="34" charset="0"/>
              </a:rPr>
              <a:t>cutblock</a:t>
            </a:r>
            <a:r>
              <a:rPr lang="en-US" dirty="0" smtClean="0">
                <a:solidFill>
                  <a:srgbClr val="FFC000"/>
                </a:solidFill>
                <a:latin typeface="Calibri" pitchFamily="34" charset="0"/>
              </a:rPr>
              <a:t> status,</a:t>
            </a:r>
          </a:p>
          <a:p>
            <a:pPr lvl="2"/>
            <a:r>
              <a:rPr lang="en-US" dirty="0" err="1" smtClean="0">
                <a:solidFill>
                  <a:srgbClr val="FFC000"/>
                </a:solidFill>
                <a:latin typeface="Calibri" pitchFamily="34" charset="0"/>
              </a:rPr>
              <a:t>GeoBC</a:t>
            </a:r>
            <a:endParaRPr lang="en-US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2"/>
            <a:r>
              <a:rPr lang="en-US" dirty="0" smtClean="0">
                <a:solidFill>
                  <a:srgbClr val="FFC000"/>
                </a:solidFill>
                <a:latin typeface="Calibri" pitchFamily="34" charset="0"/>
              </a:rPr>
              <a:t>Used as trigger for VRIMS to indicate depletion</a:t>
            </a:r>
          </a:p>
          <a:p>
            <a:pPr lvl="2">
              <a:buNone/>
            </a:pPr>
            <a:endParaRPr lang="en-US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133600"/>
            <a:ext cx="18097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Disturbance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4544638" cy="33524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57800" y="1752600"/>
            <a:ext cx="3886200" cy="267765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sz="2400" u="sng" dirty="0">
                <a:solidFill>
                  <a:srgbClr val="FFFF00"/>
                </a:solidFill>
                <a:latin typeface="Calibri" pitchFamily="34" charset="0"/>
              </a:rPr>
              <a:t>Multiple Disturbance Submissions </a:t>
            </a:r>
            <a:r>
              <a:rPr lang="en-US" sz="2400" dirty="0">
                <a:solidFill>
                  <a:srgbClr val="FFFF00"/>
                </a:solidFill>
                <a:latin typeface="Calibri" pitchFamily="34" charset="0"/>
              </a:rPr>
              <a:t>per opening are required where there </a:t>
            </a:r>
            <a:r>
              <a:rPr lang="en-US" sz="2400" u="sng" dirty="0">
                <a:solidFill>
                  <a:srgbClr val="FFFF00"/>
                </a:solidFill>
                <a:latin typeface="Calibri" pitchFamily="34" charset="0"/>
              </a:rPr>
              <a:t>is more than one tenure governing </a:t>
            </a:r>
            <a:r>
              <a:rPr lang="en-US" sz="2400" dirty="0">
                <a:solidFill>
                  <a:srgbClr val="FFFF00"/>
                </a:solidFill>
                <a:latin typeface="Calibri" pitchFamily="34" charset="0"/>
              </a:rPr>
              <a:t>an opening, and/or there are </a:t>
            </a:r>
            <a:r>
              <a:rPr lang="en-US" sz="2400" u="sng" dirty="0">
                <a:solidFill>
                  <a:srgbClr val="FFFF00"/>
                </a:solidFill>
                <a:latin typeface="Calibri" pitchFamily="34" charset="0"/>
              </a:rPr>
              <a:t>different </a:t>
            </a:r>
            <a:r>
              <a:rPr lang="en-US" sz="2400" u="sng" dirty="0" err="1">
                <a:solidFill>
                  <a:srgbClr val="FFFF00"/>
                </a:solidFill>
                <a:latin typeface="Calibri" pitchFamily="34" charset="0"/>
              </a:rPr>
              <a:t>silviculture</a:t>
            </a:r>
            <a:r>
              <a:rPr lang="en-US" sz="2400" u="sng" dirty="0">
                <a:solidFill>
                  <a:srgbClr val="FFFF00"/>
                </a:solidFill>
                <a:latin typeface="Calibri" pitchFamily="34" charset="0"/>
              </a:rPr>
              <a:t> systems </a:t>
            </a:r>
            <a:r>
              <a:rPr lang="en-US" sz="2400" dirty="0">
                <a:solidFill>
                  <a:srgbClr val="FFFF00"/>
                </a:solidFill>
                <a:latin typeface="Calibri" pitchFamily="34" charset="0"/>
              </a:rPr>
              <a:t>within the same opening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Disturbance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" name="Picture 6" descr="patch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0"/>
            <a:ext cx="3314700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648200" y="1524000"/>
            <a:ext cx="2120900" cy="2438400"/>
            <a:chOff x="528" y="977"/>
            <a:chExt cx="1576" cy="1973"/>
          </a:xfrm>
        </p:grpSpPr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784" y="2636"/>
              <a:ext cx="380" cy="314"/>
            </a:xfrm>
            <a:custGeom>
              <a:avLst/>
              <a:gdLst>
                <a:gd name="T0" fmla="*/ 380 w 380"/>
                <a:gd name="T1" fmla="*/ 192 h 314"/>
                <a:gd name="T2" fmla="*/ 324 w 380"/>
                <a:gd name="T3" fmla="*/ 220 h 314"/>
                <a:gd name="T4" fmla="*/ 276 w 380"/>
                <a:gd name="T5" fmla="*/ 256 h 314"/>
                <a:gd name="T6" fmla="*/ 228 w 380"/>
                <a:gd name="T7" fmla="*/ 280 h 314"/>
                <a:gd name="T8" fmla="*/ 192 w 380"/>
                <a:gd name="T9" fmla="*/ 292 h 314"/>
                <a:gd name="T10" fmla="*/ 156 w 380"/>
                <a:gd name="T11" fmla="*/ 308 h 314"/>
                <a:gd name="T12" fmla="*/ 120 w 380"/>
                <a:gd name="T13" fmla="*/ 260 h 314"/>
                <a:gd name="T14" fmla="*/ 84 w 380"/>
                <a:gd name="T15" fmla="*/ 204 h 314"/>
                <a:gd name="T16" fmla="*/ 36 w 380"/>
                <a:gd name="T17" fmla="*/ 140 h 314"/>
                <a:gd name="T18" fmla="*/ 0 w 380"/>
                <a:gd name="T19" fmla="*/ 80 h 314"/>
                <a:gd name="T20" fmla="*/ 96 w 380"/>
                <a:gd name="T21" fmla="*/ 56 h 314"/>
                <a:gd name="T22" fmla="*/ 208 w 380"/>
                <a:gd name="T23" fmla="*/ 0 h 314"/>
                <a:gd name="T24" fmla="*/ 264 w 380"/>
                <a:gd name="T25" fmla="*/ 40 h 314"/>
                <a:gd name="T26" fmla="*/ 288 w 380"/>
                <a:gd name="T27" fmla="*/ 64 h 314"/>
                <a:gd name="T28" fmla="*/ 312 w 380"/>
                <a:gd name="T29" fmla="*/ 100 h 314"/>
                <a:gd name="T30" fmla="*/ 380 w 380"/>
                <a:gd name="T31" fmla="*/ 192 h 3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80"/>
                <a:gd name="T49" fmla="*/ 0 h 314"/>
                <a:gd name="T50" fmla="*/ 380 w 380"/>
                <a:gd name="T51" fmla="*/ 314 h 3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80" h="314">
                  <a:moveTo>
                    <a:pt x="380" y="192"/>
                  </a:moveTo>
                  <a:cubicBezTo>
                    <a:pt x="363" y="202"/>
                    <a:pt x="343" y="214"/>
                    <a:pt x="324" y="220"/>
                  </a:cubicBezTo>
                  <a:cubicBezTo>
                    <a:pt x="310" y="234"/>
                    <a:pt x="294" y="250"/>
                    <a:pt x="276" y="256"/>
                  </a:cubicBezTo>
                  <a:cubicBezTo>
                    <a:pt x="257" y="275"/>
                    <a:pt x="254" y="273"/>
                    <a:pt x="228" y="280"/>
                  </a:cubicBezTo>
                  <a:cubicBezTo>
                    <a:pt x="216" y="283"/>
                    <a:pt x="192" y="292"/>
                    <a:pt x="192" y="292"/>
                  </a:cubicBezTo>
                  <a:cubicBezTo>
                    <a:pt x="179" y="305"/>
                    <a:pt x="174" y="314"/>
                    <a:pt x="156" y="308"/>
                  </a:cubicBezTo>
                  <a:cubicBezTo>
                    <a:pt x="141" y="293"/>
                    <a:pt x="135" y="275"/>
                    <a:pt x="120" y="260"/>
                  </a:cubicBezTo>
                  <a:cubicBezTo>
                    <a:pt x="115" y="236"/>
                    <a:pt x="104" y="218"/>
                    <a:pt x="84" y="204"/>
                  </a:cubicBezTo>
                  <a:cubicBezTo>
                    <a:pt x="77" y="182"/>
                    <a:pt x="53" y="157"/>
                    <a:pt x="36" y="140"/>
                  </a:cubicBezTo>
                  <a:cubicBezTo>
                    <a:pt x="28" y="116"/>
                    <a:pt x="11" y="102"/>
                    <a:pt x="0" y="80"/>
                  </a:cubicBezTo>
                  <a:cubicBezTo>
                    <a:pt x="12" y="44"/>
                    <a:pt x="63" y="63"/>
                    <a:pt x="96" y="56"/>
                  </a:cubicBezTo>
                  <a:cubicBezTo>
                    <a:pt x="133" y="37"/>
                    <a:pt x="174" y="23"/>
                    <a:pt x="208" y="0"/>
                  </a:cubicBezTo>
                  <a:cubicBezTo>
                    <a:pt x="235" y="5"/>
                    <a:pt x="245" y="21"/>
                    <a:pt x="264" y="40"/>
                  </a:cubicBezTo>
                  <a:cubicBezTo>
                    <a:pt x="272" y="48"/>
                    <a:pt x="288" y="64"/>
                    <a:pt x="288" y="64"/>
                  </a:cubicBezTo>
                  <a:cubicBezTo>
                    <a:pt x="293" y="80"/>
                    <a:pt x="305" y="86"/>
                    <a:pt x="312" y="100"/>
                  </a:cubicBezTo>
                  <a:cubicBezTo>
                    <a:pt x="330" y="136"/>
                    <a:pt x="340" y="176"/>
                    <a:pt x="380" y="192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1264" y="2368"/>
              <a:ext cx="346" cy="337"/>
            </a:xfrm>
            <a:custGeom>
              <a:avLst/>
              <a:gdLst>
                <a:gd name="T0" fmla="*/ 340 w 346"/>
                <a:gd name="T1" fmla="*/ 216 h 337"/>
                <a:gd name="T2" fmla="*/ 324 w 346"/>
                <a:gd name="T3" fmla="*/ 192 h 337"/>
                <a:gd name="T4" fmla="*/ 300 w 346"/>
                <a:gd name="T5" fmla="*/ 168 h 337"/>
                <a:gd name="T6" fmla="*/ 288 w 346"/>
                <a:gd name="T7" fmla="*/ 136 h 337"/>
                <a:gd name="T8" fmla="*/ 264 w 346"/>
                <a:gd name="T9" fmla="*/ 76 h 337"/>
                <a:gd name="T10" fmla="*/ 212 w 346"/>
                <a:gd name="T11" fmla="*/ 12 h 337"/>
                <a:gd name="T12" fmla="*/ 144 w 346"/>
                <a:gd name="T13" fmla="*/ 20 h 337"/>
                <a:gd name="T14" fmla="*/ 120 w 346"/>
                <a:gd name="T15" fmla="*/ 64 h 337"/>
                <a:gd name="T16" fmla="*/ 36 w 346"/>
                <a:gd name="T17" fmla="*/ 76 h 337"/>
                <a:gd name="T18" fmla="*/ 0 w 346"/>
                <a:gd name="T19" fmla="*/ 124 h 337"/>
                <a:gd name="T20" fmla="*/ 36 w 346"/>
                <a:gd name="T21" fmla="*/ 212 h 337"/>
                <a:gd name="T22" fmla="*/ 108 w 346"/>
                <a:gd name="T23" fmla="*/ 304 h 337"/>
                <a:gd name="T24" fmla="*/ 192 w 346"/>
                <a:gd name="T25" fmla="*/ 300 h 337"/>
                <a:gd name="T26" fmla="*/ 276 w 346"/>
                <a:gd name="T27" fmla="*/ 264 h 337"/>
                <a:gd name="T28" fmla="*/ 328 w 346"/>
                <a:gd name="T29" fmla="*/ 232 h 337"/>
                <a:gd name="T30" fmla="*/ 340 w 346"/>
                <a:gd name="T31" fmla="*/ 228 h 337"/>
                <a:gd name="T32" fmla="*/ 340 w 346"/>
                <a:gd name="T33" fmla="*/ 216 h 33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6"/>
                <a:gd name="T52" fmla="*/ 0 h 337"/>
                <a:gd name="T53" fmla="*/ 346 w 346"/>
                <a:gd name="T54" fmla="*/ 337 h 33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6" h="337">
                  <a:moveTo>
                    <a:pt x="340" y="216"/>
                  </a:moveTo>
                  <a:cubicBezTo>
                    <a:pt x="330" y="167"/>
                    <a:pt x="346" y="214"/>
                    <a:pt x="324" y="192"/>
                  </a:cubicBezTo>
                  <a:cubicBezTo>
                    <a:pt x="296" y="164"/>
                    <a:pt x="327" y="177"/>
                    <a:pt x="300" y="168"/>
                  </a:cubicBezTo>
                  <a:cubicBezTo>
                    <a:pt x="291" y="121"/>
                    <a:pt x="303" y="170"/>
                    <a:pt x="288" y="136"/>
                  </a:cubicBezTo>
                  <a:cubicBezTo>
                    <a:pt x="279" y="116"/>
                    <a:pt x="264" y="76"/>
                    <a:pt x="264" y="76"/>
                  </a:cubicBezTo>
                  <a:cubicBezTo>
                    <a:pt x="258" y="37"/>
                    <a:pt x="249" y="24"/>
                    <a:pt x="212" y="12"/>
                  </a:cubicBezTo>
                  <a:cubicBezTo>
                    <a:pt x="189" y="14"/>
                    <a:pt x="156" y="0"/>
                    <a:pt x="144" y="20"/>
                  </a:cubicBezTo>
                  <a:cubicBezTo>
                    <a:pt x="137" y="32"/>
                    <a:pt x="140" y="60"/>
                    <a:pt x="120" y="64"/>
                  </a:cubicBezTo>
                  <a:cubicBezTo>
                    <a:pt x="92" y="70"/>
                    <a:pt x="64" y="72"/>
                    <a:pt x="36" y="76"/>
                  </a:cubicBezTo>
                  <a:cubicBezTo>
                    <a:pt x="29" y="96"/>
                    <a:pt x="12" y="107"/>
                    <a:pt x="0" y="124"/>
                  </a:cubicBezTo>
                  <a:cubicBezTo>
                    <a:pt x="4" y="155"/>
                    <a:pt x="18" y="186"/>
                    <a:pt x="36" y="212"/>
                  </a:cubicBezTo>
                  <a:cubicBezTo>
                    <a:pt x="48" y="272"/>
                    <a:pt x="55" y="283"/>
                    <a:pt x="108" y="304"/>
                  </a:cubicBezTo>
                  <a:cubicBezTo>
                    <a:pt x="119" y="337"/>
                    <a:pt x="168" y="305"/>
                    <a:pt x="192" y="300"/>
                  </a:cubicBezTo>
                  <a:cubicBezTo>
                    <a:pt x="216" y="284"/>
                    <a:pt x="248" y="270"/>
                    <a:pt x="276" y="264"/>
                  </a:cubicBezTo>
                  <a:cubicBezTo>
                    <a:pt x="296" y="254"/>
                    <a:pt x="310" y="244"/>
                    <a:pt x="328" y="232"/>
                  </a:cubicBezTo>
                  <a:cubicBezTo>
                    <a:pt x="332" y="230"/>
                    <a:pt x="337" y="231"/>
                    <a:pt x="340" y="228"/>
                  </a:cubicBezTo>
                  <a:cubicBezTo>
                    <a:pt x="342" y="225"/>
                    <a:pt x="340" y="220"/>
                    <a:pt x="340" y="216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1724" y="2156"/>
              <a:ext cx="380" cy="328"/>
            </a:xfrm>
            <a:custGeom>
              <a:avLst/>
              <a:gdLst>
                <a:gd name="T0" fmla="*/ 380 w 380"/>
                <a:gd name="T1" fmla="*/ 236 h 328"/>
                <a:gd name="T2" fmla="*/ 344 w 380"/>
                <a:gd name="T3" fmla="*/ 212 h 328"/>
                <a:gd name="T4" fmla="*/ 332 w 380"/>
                <a:gd name="T5" fmla="*/ 188 h 328"/>
                <a:gd name="T6" fmla="*/ 320 w 380"/>
                <a:gd name="T7" fmla="*/ 140 h 328"/>
                <a:gd name="T8" fmla="*/ 304 w 380"/>
                <a:gd name="T9" fmla="*/ 104 h 328"/>
                <a:gd name="T10" fmla="*/ 280 w 380"/>
                <a:gd name="T11" fmla="*/ 80 h 328"/>
                <a:gd name="T12" fmla="*/ 248 w 380"/>
                <a:gd name="T13" fmla="*/ 0 h 328"/>
                <a:gd name="T14" fmla="*/ 176 w 380"/>
                <a:gd name="T15" fmla="*/ 16 h 328"/>
                <a:gd name="T16" fmla="*/ 52 w 380"/>
                <a:gd name="T17" fmla="*/ 52 h 328"/>
                <a:gd name="T18" fmla="*/ 60 w 380"/>
                <a:gd name="T19" fmla="*/ 216 h 328"/>
                <a:gd name="T20" fmla="*/ 72 w 380"/>
                <a:gd name="T21" fmla="*/ 240 h 328"/>
                <a:gd name="T22" fmla="*/ 104 w 380"/>
                <a:gd name="T23" fmla="*/ 276 h 328"/>
                <a:gd name="T24" fmla="*/ 132 w 380"/>
                <a:gd name="T25" fmla="*/ 324 h 328"/>
                <a:gd name="T26" fmla="*/ 144 w 380"/>
                <a:gd name="T27" fmla="*/ 328 h 328"/>
                <a:gd name="T28" fmla="*/ 236 w 380"/>
                <a:gd name="T29" fmla="*/ 300 h 328"/>
                <a:gd name="T30" fmla="*/ 368 w 380"/>
                <a:gd name="T31" fmla="*/ 252 h 328"/>
                <a:gd name="T32" fmla="*/ 380 w 380"/>
                <a:gd name="T33" fmla="*/ 236 h 3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0"/>
                <a:gd name="T52" fmla="*/ 0 h 328"/>
                <a:gd name="T53" fmla="*/ 380 w 380"/>
                <a:gd name="T54" fmla="*/ 328 h 3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0" h="328">
                  <a:moveTo>
                    <a:pt x="380" y="236"/>
                  </a:moveTo>
                  <a:cubicBezTo>
                    <a:pt x="368" y="224"/>
                    <a:pt x="360" y="217"/>
                    <a:pt x="344" y="212"/>
                  </a:cubicBezTo>
                  <a:cubicBezTo>
                    <a:pt x="341" y="204"/>
                    <a:pt x="334" y="197"/>
                    <a:pt x="332" y="188"/>
                  </a:cubicBezTo>
                  <a:cubicBezTo>
                    <a:pt x="315" y="125"/>
                    <a:pt x="340" y="179"/>
                    <a:pt x="320" y="140"/>
                  </a:cubicBezTo>
                  <a:cubicBezTo>
                    <a:pt x="312" y="76"/>
                    <a:pt x="328" y="122"/>
                    <a:pt x="304" y="104"/>
                  </a:cubicBezTo>
                  <a:cubicBezTo>
                    <a:pt x="295" y="97"/>
                    <a:pt x="280" y="80"/>
                    <a:pt x="280" y="80"/>
                  </a:cubicBezTo>
                  <a:cubicBezTo>
                    <a:pt x="270" y="8"/>
                    <a:pt x="281" y="33"/>
                    <a:pt x="248" y="0"/>
                  </a:cubicBezTo>
                  <a:cubicBezTo>
                    <a:pt x="214" y="3"/>
                    <a:pt x="206" y="10"/>
                    <a:pt x="176" y="16"/>
                  </a:cubicBezTo>
                  <a:cubicBezTo>
                    <a:pt x="140" y="40"/>
                    <a:pt x="93" y="42"/>
                    <a:pt x="52" y="52"/>
                  </a:cubicBezTo>
                  <a:cubicBezTo>
                    <a:pt x="0" y="104"/>
                    <a:pt x="11" y="167"/>
                    <a:pt x="60" y="216"/>
                  </a:cubicBezTo>
                  <a:cubicBezTo>
                    <a:pt x="79" y="235"/>
                    <a:pt x="59" y="220"/>
                    <a:pt x="72" y="240"/>
                  </a:cubicBezTo>
                  <a:cubicBezTo>
                    <a:pt x="80" y="252"/>
                    <a:pt x="94" y="266"/>
                    <a:pt x="104" y="276"/>
                  </a:cubicBezTo>
                  <a:cubicBezTo>
                    <a:pt x="105" y="279"/>
                    <a:pt x="130" y="322"/>
                    <a:pt x="132" y="324"/>
                  </a:cubicBezTo>
                  <a:cubicBezTo>
                    <a:pt x="135" y="327"/>
                    <a:pt x="140" y="327"/>
                    <a:pt x="144" y="328"/>
                  </a:cubicBezTo>
                  <a:cubicBezTo>
                    <a:pt x="182" y="324"/>
                    <a:pt x="201" y="310"/>
                    <a:pt x="236" y="300"/>
                  </a:cubicBezTo>
                  <a:cubicBezTo>
                    <a:pt x="280" y="288"/>
                    <a:pt x="329" y="278"/>
                    <a:pt x="368" y="252"/>
                  </a:cubicBezTo>
                  <a:cubicBezTo>
                    <a:pt x="373" y="237"/>
                    <a:pt x="368" y="242"/>
                    <a:pt x="380" y="236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756" y="1568"/>
              <a:ext cx="332" cy="312"/>
            </a:xfrm>
            <a:custGeom>
              <a:avLst/>
              <a:gdLst>
                <a:gd name="T0" fmla="*/ 332 w 332"/>
                <a:gd name="T1" fmla="*/ 204 h 312"/>
                <a:gd name="T2" fmla="*/ 264 w 332"/>
                <a:gd name="T3" fmla="*/ 252 h 312"/>
                <a:gd name="T4" fmla="*/ 144 w 332"/>
                <a:gd name="T5" fmla="*/ 312 h 312"/>
                <a:gd name="T6" fmla="*/ 108 w 332"/>
                <a:gd name="T7" fmla="*/ 308 h 312"/>
                <a:gd name="T8" fmla="*/ 104 w 332"/>
                <a:gd name="T9" fmla="*/ 296 h 312"/>
                <a:gd name="T10" fmla="*/ 68 w 332"/>
                <a:gd name="T11" fmla="*/ 240 h 312"/>
                <a:gd name="T12" fmla="*/ 0 w 332"/>
                <a:gd name="T13" fmla="*/ 152 h 312"/>
                <a:gd name="T14" fmla="*/ 136 w 332"/>
                <a:gd name="T15" fmla="*/ 44 h 312"/>
                <a:gd name="T16" fmla="*/ 180 w 332"/>
                <a:gd name="T17" fmla="*/ 24 h 312"/>
                <a:gd name="T18" fmla="*/ 220 w 332"/>
                <a:gd name="T19" fmla="*/ 0 h 312"/>
                <a:gd name="T20" fmla="*/ 252 w 332"/>
                <a:gd name="T21" fmla="*/ 100 h 312"/>
                <a:gd name="T22" fmla="*/ 300 w 332"/>
                <a:gd name="T23" fmla="*/ 168 h 312"/>
                <a:gd name="T24" fmla="*/ 316 w 332"/>
                <a:gd name="T25" fmla="*/ 228 h 3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32"/>
                <a:gd name="T40" fmla="*/ 0 h 312"/>
                <a:gd name="T41" fmla="*/ 332 w 332"/>
                <a:gd name="T42" fmla="*/ 312 h 3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32" h="312">
                  <a:moveTo>
                    <a:pt x="332" y="204"/>
                  </a:moveTo>
                  <a:cubicBezTo>
                    <a:pt x="305" y="213"/>
                    <a:pt x="292" y="241"/>
                    <a:pt x="264" y="252"/>
                  </a:cubicBezTo>
                  <a:cubicBezTo>
                    <a:pt x="233" y="283"/>
                    <a:pt x="180" y="288"/>
                    <a:pt x="144" y="312"/>
                  </a:cubicBezTo>
                  <a:cubicBezTo>
                    <a:pt x="132" y="311"/>
                    <a:pt x="119" y="312"/>
                    <a:pt x="108" y="308"/>
                  </a:cubicBezTo>
                  <a:cubicBezTo>
                    <a:pt x="104" y="306"/>
                    <a:pt x="106" y="300"/>
                    <a:pt x="104" y="296"/>
                  </a:cubicBezTo>
                  <a:cubicBezTo>
                    <a:pt x="94" y="277"/>
                    <a:pt x="86" y="252"/>
                    <a:pt x="68" y="240"/>
                  </a:cubicBezTo>
                  <a:cubicBezTo>
                    <a:pt x="47" y="209"/>
                    <a:pt x="27" y="179"/>
                    <a:pt x="0" y="152"/>
                  </a:cubicBezTo>
                  <a:cubicBezTo>
                    <a:pt x="10" y="93"/>
                    <a:pt x="83" y="57"/>
                    <a:pt x="136" y="44"/>
                  </a:cubicBezTo>
                  <a:cubicBezTo>
                    <a:pt x="150" y="35"/>
                    <a:pt x="164" y="30"/>
                    <a:pt x="180" y="24"/>
                  </a:cubicBezTo>
                  <a:cubicBezTo>
                    <a:pt x="193" y="11"/>
                    <a:pt x="205" y="10"/>
                    <a:pt x="220" y="0"/>
                  </a:cubicBezTo>
                  <a:cubicBezTo>
                    <a:pt x="258" y="13"/>
                    <a:pt x="236" y="69"/>
                    <a:pt x="252" y="100"/>
                  </a:cubicBezTo>
                  <a:cubicBezTo>
                    <a:pt x="258" y="131"/>
                    <a:pt x="283" y="143"/>
                    <a:pt x="300" y="168"/>
                  </a:cubicBezTo>
                  <a:cubicBezTo>
                    <a:pt x="306" y="191"/>
                    <a:pt x="316" y="203"/>
                    <a:pt x="316" y="228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1248" y="1771"/>
              <a:ext cx="384" cy="341"/>
            </a:xfrm>
            <a:custGeom>
              <a:avLst/>
              <a:gdLst>
                <a:gd name="T0" fmla="*/ 240 w 384"/>
                <a:gd name="T1" fmla="*/ 5 h 341"/>
                <a:gd name="T2" fmla="*/ 356 w 384"/>
                <a:gd name="T3" fmla="*/ 181 h 341"/>
                <a:gd name="T4" fmla="*/ 384 w 384"/>
                <a:gd name="T5" fmla="*/ 197 h 341"/>
                <a:gd name="T6" fmla="*/ 336 w 384"/>
                <a:gd name="T7" fmla="*/ 245 h 341"/>
                <a:gd name="T8" fmla="*/ 144 w 384"/>
                <a:gd name="T9" fmla="*/ 341 h 341"/>
                <a:gd name="T10" fmla="*/ 0 w 384"/>
                <a:gd name="T11" fmla="*/ 149 h 341"/>
                <a:gd name="T12" fmla="*/ 64 w 384"/>
                <a:gd name="T13" fmla="*/ 81 h 341"/>
                <a:gd name="T14" fmla="*/ 176 w 384"/>
                <a:gd name="T15" fmla="*/ 21 h 341"/>
                <a:gd name="T16" fmla="*/ 240 w 384"/>
                <a:gd name="T17" fmla="*/ 5 h 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84"/>
                <a:gd name="T28" fmla="*/ 0 h 341"/>
                <a:gd name="T29" fmla="*/ 384 w 384"/>
                <a:gd name="T30" fmla="*/ 341 h 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84" h="341">
                  <a:moveTo>
                    <a:pt x="240" y="5"/>
                  </a:moveTo>
                  <a:cubicBezTo>
                    <a:pt x="354" y="175"/>
                    <a:pt x="322" y="113"/>
                    <a:pt x="356" y="181"/>
                  </a:cubicBezTo>
                  <a:lnTo>
                    <a:pt x="384" y="197"/>
                  </a:lnTo>
                  <a:lnTo>
                    <a:pt x="336" y="245"/>
                  </a:lnTo>
                  <a:lnTo>
                    <a:pt x="144" y="341"/>
                  </a:lnTo>
                  <a:lnTo>
                    <a:pt x="0" y="149"/>
                  </a:lnTo>
                  <a:cubicBezTo>
                    <a:pt x="5" y="97"/>
                    <a:pt x="14" y="89"/>
                    <a:pt x="64" y="81"/>
                  </a:cubicBezTo>
                  <a:cubicBezTo>
                    <a:pt x="88" y="57"/>
                    <a:pt x="143" y="29"/>
                    <a:pt x="176" y="21"/>
                  </a:cubicBezTo>
                  <a:cubicBezTo>
                    <a:pt x="197" y="7"/>
                    <a:pt x="215" y="0"/>
                    <a:pt x="240" y="5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801" y="1888"/>
              <a:ext cx="412" cy="448"/>
            </a:xfrm>
            <a:custGeom>
              <a:avLst/>
              <a:gdLst>
                <a:gd name="T0" fmla="*/ 371 w 412"/>
                <a:gd name="T1" fmla="*/ 0 h 448"/>
                <a:gd name="T2" fmla="*/ 403 w 412"/>
                <a:gd name="T3" fmla="*/ 28 h 448"/>
                <a:gd name="T4" fmla="*/ 403 w 412"/>
                <a:gd name="T5" fmla="*/ 92 h 448"/>
                <a:gd name="T6" fmla="*/ 379 w 412"/>
                <a:gd name="T7" fmla="*/ 112 h 448"/>
                <a:gd name="T8" fmla="*/ 319 w 412"/>
                <a:gd name="T9" fmla="*/ 152 h 448"/>
                <a:gd name="T10" fmla="*/ 307 w 412"/>
                <a:gd name="T11" fmla="*/ 164 h 448"/>
                <a:gd name="T12" fmla="*/ 295 w 412"/>
                <a:gd name="T13" fmla="*/ 172 h 448"/>
                <a:gd name="T14" fmla="*/ 271 w 412"/>
                <a:gd name="T15" fmla="*/ 196 h 448"/>
                <a:gd name="T16" fmla="*/ 287 w 412"/>
                <a:gd name="T17" fmla="*/ 248 h 448"/>
                <a:gd name="T18" fmla="*/ 319 w 412"/>
                <a:gd name="T19" fmla="*/ 332 h 448"/>
                <a:gd name="T20" fmla="*/ 271 w 412"/>
                <a:gd name="T21" fmla="*/ 368 h 448"/>
                <a:gd name="T22" fmla="*/ 187 w 412"/>
                <a:gd name="T23" fmla="*/ 416 h 448"/>
                <a:gd name="T24" fmla="*/ 115 w 412"/>
                <a:gd name="T25" fmla="*/ 448 h 448"/>
                <a:gd name="T26" fmla="*/ 75 w 412"/>
                <a:gd name="T27" fmla="*/ 420 h 448"/>
                <a:gd name="T28" fmla="*/ 31 w 412"/>
                <a:gd name="T29" fmla="*/ 304 h 448"/>
                <a:gd name="T30" fmla="*/ 7 w 412"/>
                <a:gd name="T31" fmla="*/ 244 h 448"/>
                <a:gd name="T32" fmla="*/ 3 w 412"/>
                <a:gd name="T33" fmla="*/ 220 h 448"/>
                <a:gd name="T34" fmla="*/ 19 w 412"/>
                <a:gd name="T35" fmla="*/ 216 h 448"/>
                <a:gd name="T36" fmla="*/ 103 w 412"/>
                <a:gd name="T37" fmla="*/ 180 h 448"/>
                <a:gd name="T38" fmla="*/ 143 w 412"/>
                <a:gd name="T39" fmla="*/ 148 h 448"/>
                <a:gd name="T40" fmla="*/ 167 w 412"/>
                <a:gd name="T41" fmla="*/ 136 h 448"/>
                <a:gd name="T42" fmla="*/ 215 w 412"/>
                <a:gd name="T43" fmla="*/ 96 h 448"/>
                <a:gd name="T44" fmla="*/ 371 w 412"/>
                <a:gd name="T45" fmla="*/ 0 h 4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12"/>
                <a:gd name="T70" fmla="*/ 0 h 448"/>
                <a:gd name="T71" fmla="*/ 412 w 412"/>
                <a:gd name="T72" fmla="*/ 448 h 4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12" h="448">
                  <a:moveTo>
                    <a:pt x="371" y="0"/>
                  </a:moveTo>
                  <a:cubicBezTo>
                    <a:pt x="387" y="5"/>
                    <a:pt x="394" y="14"/>
                    <a:pt x="403" y="28"/>
                  </a:cubicBezTo>
                  <a:cubicBezTo>
                    <a:pt x="409" y="53"/>
                    <a:pt x="412" y="57"/>
                    <a:pt x="403" y="92"/>
                  </a:cubicBezTo>
                  <a:cubicBezTo>
                    <a:pt x="401" y="100"/>
                    <a:pt x="384" y="108"/>
                    <a:pt x="379" y="112"/>
                  </a:cubicBezTo>
                  <a:cubicBezTo>
                    <a:pt x="363" y="126"/>
                    <a:pt x="339" y="145"/>
                    <a:pt x="319" y="152"/>
                  </a:cubicBezTo>
                  <a:cubicBezTo>
                    <a:pt x="315" y="156"/>
                    <a:pt x="311" y="160"/>
                    <a:pt x="307" y="164"/>
                  </a:cubicBezTo>
                  <a:cubicBezTo>
                    <a:pt x="303" y="167"/>
                    <a:pt x="299" y="169"/>
                    <a:pt x="295" y="172"/>
                  </a:cubicBezTo>
                  <a:cubicBezTo>
                    <a:pt x="287" y="180"/>
                    <a:pt x="271" y="196"/>
                    <a:pt x="271" y="196"/>
                  </a:cubicBezTo>
                  <a:cubicBezTo>
                    <a:pt x="274" y="220"/>
                    <a:pt x="281" y="227"/>
                    <a:pt x="287" y="248"/>
                  </a:cubicBezTo>
                  <a:cubicBezTo>
                    <a:pt x="296" y="282"/>
                    <a:pt x="300" y="304"/>
                    <a:pt x="319" y="332"/>
                  </a:cubicBezTo>
                  <a:cubicBezTo>
                    <a:pt x="307" y="353"/>
                    <a:pt x="294" y="360"/>
                    <a:pt x="271" y="368"/>
                  </a:cubicBezTo>
                  <a:cubicBezTo>
                    <a:pt x="247" y="386"/>
                    <a:pt x="215" y="410"/>
                    <a:pt x="187" y="416"/>
                  </a:cubicBezTo>
                  <a:cubicBezTo>
                    <a:pt x="165" y="431"/>
                    <a:pt x="140" y="438"/>
                    <a:pt x="115" y="448"/>
                  </a:cubicBezTo>
                  <a:cubicBezTo>
                    <a:pt x="99" y="444"/>
                    <a:pt x="75" y="420"/>
                    <a:pt x="75" y="420"/>
                  </a:cubicBezTo>
                  <a:cubicBezTo>
                    <a:pt x="63" y="383"/>
                    <a:pt x="53" y="337"/>
                    <a:pt x="31" y="304"/>
                  </a:cubicBezTo>
                  <a:cubicBezTo>
                    <a:pt x="26" y="283"/>
                    <a:pt x="15" y="264"/>
                    <a:pt x="7" y="244"/>
                  </a:cubicBezTo>
                  <a:cubicBezTo>
                    <a:pt x="6" y="236"/>
                    <a:pt x="0" y="227"/>
                    <a:pt x="3" y="220"/>
                  </a:cubicBezTo>
                  <a:cubicBezTo>
                    <a:pt x="5" y="215"/>
                    <a:pt x="14" y="218"/>
                    <a:pt x="19" y="216"/>
                  </a:cubicBezTo>
                  <a:cubicBezTo>
                    <a:pt x="47" y="204"/>
                    <a:pt x="76" y="194"/>
                    <a:pt x="103" y="180"/>
                  </a:cubicBezTo>
                  <a:cubicBezTo>
                    <a:pt x="119" y="172"/>
                    <a:pt x="129" y="157"/>
                    <a:pt x="143" y="148"/>
                  </a:cubicBezTo>
                  <a:cubicBezTo>
                    <a:pt x="171" y="129"/>
                    <a:pt x="139" y="161"/>
                    <a:pt x="167" y="136"/>
                  </a:cubicBezTo>
                  <a:cubicBezTo>
                    <a:pt x="185" y="120"/>
                    <a:pt x="193" y="103"/>
                    <a:pt x="215" y="96"/>
                  </a:cubicBezTo>
                  <a:cubicBezTo>
                    <a:pt x="248" y="46"/>
                    <a:pt x="310" y="0"/>
                    <a:pt x="371" y="0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528" y="1597"/>
              <a:ext cx="418" cy="315"/>
            </a:xfrm>
            <a:custGeom>
              <a:avLst/>
              <a:gdLst>
                <a:gd name="T0" fmla="*/ 124 w 418"/>
                <a:gd name="T1" fmla="*/ 315 h 315"/>
                <a:gd name="T2" fmla="*/ 256 w 418"/>
                <a:gd name="T3" fmla="*/ 255 h 315"/>
                <a:gd name="T4" fmla="*/ 320 w 418"/>
                <a:gd name="T5" fmla="*/ 219 h 315"/>
                <a:gd name="T6" fmla="*/ 376 w 418"/>
                <a:gd name="T7" fmla="*/ 171 h 315"/>
                <a:gd name="T8" fmla="*/ 364 w 418"/>
                <a:gd name="T9" fmla="*/ 27 h 315"/>
                <a:gd name="T10" fmla="*/ 244 w 418"/>
                <a:gd name="T11" fmla="*/ 11 h 315"/>
                <a:gd name="T12" fmla="*/ 204 w 418"/>
                <a:gd name="T13" fmla="*/ 31 h 315"/>
                <a:gd name="T14" fmla="*/ 148 w 418"/>
                <a:gd name="T15" fmla="*/ 155 h 315"/>
                <a:gd name="T16" fmla="*/ 52 w 418"/>
                <a:gd name="T17" fmla="*/ 99 h 315"/>
                <a:gd name="T18" fmla="*/ 0 w 418"/>
                <a:gd name="T19" fmla="*/ 107 h 315"/>
                <a:gd name="T20" fmla="*/ 28 w 418"/>
                <a:gd name="T21" fmla="*/ 167 h 315"/>
                <a:gd name="T22" fmla="*/ 52 w 418"/>
                <a:gd name="T23" fmla="*/ 203 h 315"/>
                <a:gd name="T24" fmla="*/ 64 w 418"/>
                <a:gd name="T25" fmla="*/ 227 h 315"/>
                <a:gd name="T26" fmla="*/ 112 w 418"/>
                <a:gd name="T27" fmla="*/ 299 h 315"/>
                <a:gd name="T28" fmla="*/ 124 w 418"/>
                <a:gd name="T29" fmla="*/ 315 h 3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8"/>
                <a:gd name="T46" fmla="*/ 0 h 315"/>
                <a:gd name="T47" fmla="*/ 418 w 418"/>
                <a:gd name="T48" fmla="*/ 315 h 3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8" h="315">
                  <a:moveTo>
                    <a:pt x="124" y="315"/>
                  </a:moveTo>
                  <a:cubicBezTo>
                    <a:pt x="169" y="285"/>
                    <a:pt x="204" y="272"/>
                    <a:pt x="256" y="255"/>
                  </a:cubicBezTo>
                  <a:cubicBezTo>
                    <a:pt x="280" y="247"/>
                    <a:pt x="296" y="225"/>
                    <a:pt x="320" y="219"/>
                  </a:cubicBezTo>
                  <a:cubicBezTo>
                    <a:pt x="342" y="204"/>
                    <a:pt x="361" y="194"/>
                    <a:pt x="376" y="171"/>
                  </a:cubicBezTo>
                  <a:cubicBezTo>
                    <a:pt x="381" y="130"/>
                    <a:pt x="418" y="38"/>
                    <a:pt x="364" y="27"/>
                  </a:cubicBezTo>
                  <a:cubicBezTo>
                    <a:pt x="327" y="0"/>
                    <a:pt x="287" y="8"/>
                    <a:pt x="244" y="11"/>
                  </a:cubicBezTo>
                  <a:cubicBezTo>
                    <a:pt x="231" y="20"/>
                    <a:pt x="217" y="22"/>
                    <a:pt x="204" y="31"/>
                  </a:cubicBezTo>
                  <a:cubicBezTo>
                    <a:pt x="179" y="82"/>
                    <a:pt x="212" y="134"/>
                    <a:pt x="148" y="155"/>
                  </a:cubicBezTo>
                  <a:cubicBezTo>
                    <a:pt x="101" y="143"/>
                    <a:pt x="98" y="108"/>
                    <a:pt x="52" y="99"/>
                  </a:cubicBezTo>
                  <a:cubicBezTo>
                    <a:pt x="33" y="87"/>
                    <a:pt x="8" y="82"/>
                    <a:pt x="0" y="107"/>
                  </a:cubicBezTo>
                  <a:cubicBezTo>
                    <a:pt x="7" y="128"/>
                    <a:pt x="15" y="148"/>
                    <a:pt x="28" y="167"/>
                  </a:cubicBezTo>
                  <a:cubicBezTo>
                    <a:pt x="32" y="187"/>
                    <a:pt x="32" y="196"/>
                    <a:pt x="52" y="203"/>
                  </a:cubicBezTo>
                  <a:cubicBezTo>
                    <a:pt x="62" y="233"/>
                    <a:pt x="48" y="196"/>
                    <a:pt x="64" y="227"/>
                  </a:cubicBezTo>
                  <a:cubicBezTo>
                    <a:pt x="79" y="258"/>
                    <a:pt x="75" y="287"/>
                    <a:pt x="112" y="299"/>
                  </a:cubicBezTo>
                  <a:cubicBezTo>
                    <a:pt x="117" y="314"/>
                    <a:pt x="112" y="309"/>
                    <a:pt x="124" y="315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1012" y="1316"/>
              <a:ext cx="385" cy="360"/>
            </a:xfrm>
            <a:custGeom>
              <a:avLst/>
              <a:gdLst>
                <a:gd name="T0" fmla="*/ 0 w 385"/>
                <a:gd name="T1" fmla="*/ 140 h 360"/>
                <a:gd name="T2" fmla="*/ 52 w 385"/>
                <a:gd name="T3" fmla="*/ 220 h 360"/>
                <a:gd name="T4" fmla="*/ 84 w 385"/>
                <a:gd name="T5" fmla="*/ 256 h 360"/>
                <a:gd name="T6" fmla="*/ 132 w 385"/>
                <a:gd name="T7" fmla="*/ 360 h 360"/>
                <a:gd name="T8" fmla="*/ 204 w 385"/>
                <a:gd name="T9" fmla="*/ 324 h 360"/>
                <a:gd name="T10" fmla="*/ 280 w 385"/>
                <a:gd name="T11" fmla="*/ 312 h 360"/>
                <a:gd name="T12" fmla="*/ 384 w 385"/>
                <a:gd name="T13" fmla="*/ 252 h 360"/>
                <a:gd name="T14" fmla="*/ 380 w 385"/>
                <a:gd name="T15" fmla="*/ 204 h 360"/>
                <a:gd name="T16" fmla="*/ 368 w 385"/>
                <a:gd name="T17" fmla="*/ 200 h 360"/>
                <a:gd name="T18" fmla="*/ 336 w 385"/>
                <a:gd name="T19" fmla="*/ 176 h 360"/>
                <a:gd name="T20" fmla="*/ 324 w 385"/>
                <a:gd name="T21" fmla="*/ 140 h 360"/>
                <a:gd name="T22" fmla="*/ 320 w 385"/>
                <a:gd name="T23" fmla="*/ 108 h 360"/>
                <a:gd name="T24" fmla="*/ 300 w 385"/>
                <a:gd name="T25" fmla="*/ 72 h 360"/>
                <a:gd name="T26" fmla="*/ 252 w 385"/>
                <a:gd name="T27" fmla="*/ 0 h 360"/>
                <a:gd name="T28" fmla="*/ 164 w 385"/>
                <a:gd name="T29" fmla="*/ 28 h 360"/>
                <a:gd name="T30" fmla="*/ 36 w 385"/>
                <a:gd name="T31" fmla="*/ 112 h 360"/>
                <a:gd name="T32" fmla="*/ 0 w 385"/>
                <a:gd name="T33" fmla="*/ 140 h 36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5"/>
                <a:gd name="T52" fmla="*/ 0 h 360"/>
                <a:gd name="T53" fmla="*/ 385 w 385"/>
                <a:gd name="T54" fmla="*/ 360 h 36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5" h="360">
                  <a:moveTo>
                    <a:pt x="0" y="140"/>
                  </a:moveTo>
                  <a:cubicBezTo>
                    <a:pt x="33" y="151"/>
                    <a:pt x="38" y="192"/>
                    <a:pt x="52" y="220"/>
                  </a:cubicBezTo>
                  <a:cubicBezTo>
                    <a:pt x="59" y="234"/>
                    <a:pt x="84" y="256"/>
                    <a:pt x="84" y="256"/>
                  </a:cubicBezTo>
                  <a:cubicBezTo>
                    <a:pt x="95" y="288"/>
                    <a:pt x="102" y="340"/>
                    <a:pt x="132" y="360"/>
                  </a:cubicBezTo>
                  <a:cubicBezTo>
                    <a:pt x="167" y="354"/>
                    <a:pt x="176" y="330"/>
                    <a:pt x="204" y="324"/>
                  </a:cubicBezTo>
                  <a:cubicBezTo>
                    <a:pt x="229" y="318"/>
                    <a:pt x="280" y="312"/>
                    <a:pt x="280" y="312"/>
                  </a:cubicBezTo>
                  <a:cubicBezTo>
                    <a:pt x="320" y="299"/>
                    <a:pt x="360" y="289"/>
                    <a:pt x="384" y="252"/>
                  </a:cubicBezTo>
                  <a:cubicBezTo>
                    <a:pt x="383" y="236"/>
                    <a:pt x="385" y="219"/>
                    <a:pt x="380" y="204"/>
                  </a:cubicBezTo>
                  <a:cubicBezTo>
                    <a:pt x="379" y="200"/>
                    <a:pt x="372" y="202"/>
                    <a:pt x="368" y="200"/>
                  </a:cubicBezTo>
                  <a:cubicBezTo>
                    <a:pt x="348" y="190"/>
                    <a:pt x="350" y="190"/>
                    <a:pt x="336" y="176"/>
                  </a:cubicBezTo>
                  <a:cubicBezTo>
                    <a:pt x="332" y="164"/>
                    <a:pt x="326" y="153"/>
                    <a:pt x="324" y="140"/>
                  </a:cubicBezTo>
                  <a:cubicBezTo>
                    <a:pt x="323" y="129"/>
                    <a:pt x="323" y="118"/>
                    <a:pt x="320" y="108"/>
                  </a:cubicBezTo>
                  <a:cubicBezTo>
                    <a:pt x="317" y="97"/>
                    <a:pt x="305" y="83"/>
                    <a:pt x="300" y="72"/>
                  </a:cubicBezTo>
                  <a:cubicBezTo>
                    <a:pt x="286" y="44"/>
                    <a:pt x="280" y="18"/>
                    <a:pt x="252" y="0"/>
                  </a:cubicBezTo>
                  <a:cubicBezTo>
                    <a:pt x="202" y="5"/>
                    <a:pt x="204" y="15"/>
                    <a:pt x="164" y="28"/>
                  </a:cubicBezTo>
                  <a:cubicBezTo>
                    <a:pt x="129" y="63"/>
                    <a:pt x="83" y="96"/>
                    <a:pt x="36" y="112"/>
                  </a:cubicBezTo>
                  <a:cubicBezTo>
                    <a:pt x="24" y="124"/>
                    <a:pt x="11" y="129"/>
                    <a:pt x="0" y="140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512" y="977"/>
              <a:ext cx="288" cy="381"/>
            </a:xfrm>
            <a:custGeom>
              <a:avLst/>
              <a:gdLst>
                <a:gd name="T0" fmla="*/ 228 w 288"/>
                <a:gd name="T1" fmla="*/ 39 h 381"/>
                <a:gd name="T2" fmla="*/ 260 w 288"/>
                <a:gd name="T3" fmla="*/ 75 h 381"/>
                <a:gd name="T4" fmla="*/ 256 w 288"/>
                <a:gd name="T5" fmla="*/ 231 h 381"/>
                <a:gd name="T6" fmla="*/ 280 w 288"/>
                <a:gd name="T7" fmla="*/ 243 h 381"/>
                <a:gd name="T8" fmla="*/ 268 w 288"/>
                <a:gd name="T9" fmla="*/ 283 h 381"/>
                <a:gd name="T10" fmla="*/ 264 w 288"/>
                <a:gd name="T11" fmla="*/ 307 h 381"/>
                <a:gd name="T12" fmla="*/ 228 w 288"/>
                <a:gd name="T13" fmla="*/ 331 h 381"/>
                <a:gd name="T14" fmla="*/ 204 w 288"/>
                <a:gd name="T15" fmla="*/ 351 h 381"/>
                <a:gd name="T16" fmla="*/ 132 w 288"/>
                <a:gd name="T17" fmla="*/ 367 h 381"/>
                <a:gd name="T18" fmla="*/ 88 w 288"/>
                <a:gd name="T19" fmla="*/ 371 h 381"/>
                <a:gd name="T20" fmla="*/ 72 w 288"/>
                <a:gd name="T21" fmla="*/ 335 h 381"/>
                <a:gd name="T22" fmla="*/ 16 w 288"/>
                <a:gd name="T23" fmla="*/ 239 h 381"/>
                <a:gd name="T24" fmla="*/ 0 w 288"/>
                <a:gd name="T25" fmla="*/ 191 h 381"/>
                <a:gd name="T26" fmla="*/ 20 w 288"/>
                <a:gd name="T27" fmla="*/ 179 h 381"/>
                <a:gd name="T28" fmla="*/ 228 w 288"/>
                <a:gd name="T29" fmla="*/ 39 h 38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8"/>
                <a:gd name="T46" fmla="*/ 0 h 381"/>
                <a:gd name="T47" fmla="*/ 288 w 288"/>
                <a:gd name="T48" fmla="*/ 381 h 38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8" h="381">
                  <a:moveTo>
                    <a:pt x="228" y="39"/>
                  </a:moveTo>
                  <a:cubicBezTo>
                    <a:pt x="237" y="52"/>
                    <a:pt x="260" y="75"/>
                    <a:pt x="260" y="75"/>
                  </a:cubicBezTo>
                  <a:cubicBezTo>
                    <a:pt x="259" y="105"/>
                    <a:pt x="244" y="194"/>
                    <a:pt x="256" y="231"/>
                  </a:cubicBezTo>
                  <a:cubicBezTo>
                    <a:pt x="259" y="239"/>
                    <a:pt x="273" y="238"/>
                    <a:pt x="280" y="243"/>
                  </a:cubicBezTo>
                  <a:cubicBezTo>
                    <a:pt x="286" y="261"/>
                    <a:pt x="288" y="276"/>
                    <a:pt x="268" y="283"/>
                  </a:cubicBezTo>
                  <a:cubicBezTo>
                    <a:pt x="267" y="291"/>
                    <a:pt x="268" y="300"/>
                    <a:pt x="264" y="307"/>
                  </a:cubicBezTo>
                  <a:cubicBezTo>
                    <a:pt x="259" y="317"/>
                    <a:pt x="237" y="326"/>
                    <a:pt x="228" y="331"/>
                  </a:cubicBezTo>
                  <a:cubicBezTo>
                    <a:pt x="202" y="344"/>
                    <a:pt x="231" y="333"/>
                    <a:pt x="204" y="351"/>
                  </a:cubicBezTo>
                  <a:cubicBezTo>
                    <a:pt x="185" y="363"/>
                    <a:pt x="153" y="364"/>
                    <a:pt x="132" y="367"/>
                  </a:cubicBezTo>
                  <a:cubicBezTo>
                    <a:pt x="116" y="373"/>
                    <a:pt x="106" y="381"/>
                    <a:pt x="88" y="371"/>
                  </a:cubicBezTo>
                  <a:cubicBezTo>
                    <a:pt x="83" y="368"/>
                    <a:pt x="75" y="341"/>
                    <a:pt x="72" y="335"/>
                  </a:cubicBezTo>
                  <a:cubicBezTo>
                    <a:pt x="56" y="303"/>
                    <a:pt x="42" y="265"/>
                    <a:pt x="16" y="239"/>
                  </a:cubicBezTo>
                  <a:cubicBezTo>
                    <a:pt x="10" y="220"/>
                    <a:pt x="3" y="212"/>
                    <a:pt x="0" y="191"/>
                  </a:cubicBezTo>
                  <a:cubicBezTo>
                    <a:pt x="17" y="178"/>
                    <a:pt x="9" y="179"/>
                    <a:pt x="20" y="179"/>
                  </a:cubicBezTo>
                  <a:cubicBezTo>
                    <a:pt x="41" y="158"/>
                    <a:pt x="170" y="0"/>
                    <a:pt x="228" y="39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457200" y="4800600"/>
            <a:ext cx="8686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Calibri" pitchFamily="34" charset="0"/>
              </a:rPr>
              <a:t>Gross area – NPNAT - Undisturbed Reserves = Disturbance Area</a:t>
            </a:r>
          </a:p>
          <a:p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Newly </a:t>
            </a:r>
            <a:r>
              <a:rPr lang="en-US" sz="2400" dirty="0">
                <a:solidFill>
                  <a:srgbClr val="FFFF00"/>
                </a:solidFill>
                <a:latin typeface="Calibri" pitchFamily="34" charset="0"/>
              </a:rPr>
              <a:t>created roads are included in the disturbance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area</a:t>
            </a:r>
          </a:p>
          <a:p>
            <a:endParaRPr lang="en-US" sz="2400" dirty="0" smtClean="0">
              <a:solidFill>
                <a:srgbClr val="FF0000"/>
              </a:solidFill>
              <a:latin typeface="Calibri" pitchFamily="34" charset="0"/>
            </a:endParaRPr>
          </a:p>
          <a:p>
            <a:endParaRPr lang="en-US" sz="2400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Disturbance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21" name="Picture 15" descr="riparian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71600"/>
            <a:ext cx="391517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reeform 16"/>
          <p:cNvSpPr>
            <a:spLocks/>
          </p:cNvSpPr>
          <p:nvPr/>
        </p:nvSpPr>
        <p:spPr bwMode="auto">
          <a:xfrm>
            <a:off x="5791200" y="1905000"/>
            <a:ext cx="2133600" cy="2209800"/>
          </a:xfrm>
          <a:custGeom>
            <a:avLst/>
            <a:gdLst>
              <a:gd name="T0" fmla="*/ 2147483647 w 852"/>
              <a:gd name="T1" fmla="*/ 2147483647 h 1084"/>
              <a:gd name="T2" fmla="*/ 2147483647 w 852"/>
              <a:gd name="T3" fmla="*/ 2147483647 h 1084"/>
              <a:gd name="T4" fmla="*/ 0 w 852"/>
              <a:gd name="T5" fmla="*/ 2147483647 h 1084"/>
              <a:gd name="T6" fmla="*/ 2147483647 w 852"/>
              <a:gd name="T7" fmla="*/ 2147483647 h 1084"/>
              <a:gd name="T8" fmla="*/ 2147483647 w 852"/>
              <a:gd name="T9" fmla="*/ 2147483647 h 1084"/>
              <a:gd name="T10" fmla="*/ 2147483647 w 852"/>
              <a:gd name="T11" fmla="*/ 2147483647 h 1084"/>
              <a:gd name="T12" fmla="*/ 2147483647 w 852"/>
              <a:gd name="T13" fmla="*/ 2147483647 h 1084"/>
              <a:gd name="T14" fmla="*/ 2147483647 w 852"/>
              <a:gd name="T15" fmla="*/ 2147483647 h 1084"/>
              <a:gd name="T16" fmla="*/ 2147483647 w 852"/>
              <a:gd name="T17" fmla="*/ 2147483647 h 1084"/>
              <a:gd name="T18" fmla="*/ 2147483647 w 852"/>
              <a:gd name="T19" fmla="*/ 2147483647 h 1084"/>
              <a:gd name="T20" fmla="*/ 2147483647 w 852"/>
              <a:gd name="T21" fmla="*/ 2147483647 h 1084"/>
              <a:gd name="T22" fmla="*/ 2147483647 w 852"/>
              <a:gd name="T23" fmla="*/ 2147483647 h 1084"/>
              <a:gd name="T24" fmla="*/ 2147483647 w 852"/>
              <a:gd name="T25" fmla="*/ 2147483647 h 1084"/>
              <a:gd name="T26" fmla="*/ 2147483647 w 852"/>
              <a:gd name="T27" fmla="*/ 2147483647 h 1084"/>
              <a:gd name="T28" fmla="*/ 2147483647 w 852"/>
              <a:gd name="T29" fmla="*/ 2147483647 h 1084"/>
              <a:gd name="T30" fmla="*/ 2147483647 w 852"/>
              <a:gd name="T31" fmla="*/ 2147483647 h 1084"/>
              <a:gd name="T32" fmla="*/ 2147483647 w 852"/>
              <a:gd name="T33" fmla="*/ 2147483647 h 1084"/>
              <a:gd name="T34" fmla="*/ 2147483647 w 852"/>
              <a:gd name="T35" fmla="*/ 2147483647 h 1084"/>
              <a:gd name="T36" fmla="*/ 2147483647 w 852"/>
              <a:gd name="T37" fmla="*/ 2147483647 h 1084"/>
              <a:gd name="T38" fmla="*/ 2147483647 w 852"/>
              <a:gd name="T39" fmla="*/ 2147483647 h 1084"/>
              <a:gd name="T40" fmla="*/ 2147483647 w 852"/>
              <a:gd name="T41" fmla="*/ 2147483647 h 1084"/>
              <a:gd name="T42" fmla="*/ 2147483647 w 852"/>
              <a:gd name="T43" fmla="*/ 2147483647 h 1084"/>
              <a:gd name="T44" fmla="*/ 2147483647 w 852"/>
              <a:gd name="T45" fmla="*/ 2147483647 h 1084"/>
              <a:gd name="T46" fmla="*/ 2147483647 w 852"/>
              <a:gd name="T47" fmla="*/ 2147483647 h 1084"/>
              <a:gd name="T48" fmla="*/ 2147483647 w 852"/>
              <a:gd name="T49" fmla="*/ 2147483647 h 1084"/>
              <a:gd name="T50" fmla="*/ 2147483647 w 852"/>
              <a:gd name="T51" fmla="*/ 2147483647 h 1084"/>
              <a:gd name="T52" fmla="*/ 2147483647 w 852"/>
              <a:gd name="T53" fmla="*/ 2147483647 h 1084"/>
              <a:gd name="T54" fmla="*/ 2147483647 w 852"/>
              <a:gd name="T55" fmla="*/ 2147483647 h 1084"/>
              <a:gd name="T56" fmla="*/ 2147483647 w 852"/>
              <a:gd name="T57" fmla="*/ 2147483647 h 1084"/>
              <a:gd name="T58" fmla="*/ 2147483647 w 852"/>
              <a:gd name="T59" fmla="*/ 2147483647 h 1084"/>
              <a:gd name="T60" fmla="*/ 2147483647 w 852"/>
              <a:gd name="T61" fmla="*/ 2147483647 h 1084"/>
              <a:gd name="T62" fmla="*/ 2147483647 w 852"/>
              <a:gd name="T63" fmla="*/ 2147483647 h 1084"/>
              <a:gd name="T64" fmla="*/ 2147483647 w 852"/>
              <a:gd name="T65" fmla="*/ 2147483647 h 1084"/>
              <a:gd name="T66" fmla="*/ 2147483647 w 852"/>
              <a:gd name="T67" fmla="*/ 2147483647 h 1084"/>
              <a:gd name="T68" fmla="*/ 2147483647 w 852"/>
              <a:gd name="T69" fmla="*/ 2147483647 h 1084"/>
              <a:gd name="T70" fmla="*/ 2147483647 w 852"/>
              <a:gd name="T71" fmla="*/ 2147483647 h 1084"/>
              <a:gd name="T72" fmla="*/ 2147483647 w 852"/>
              <a:gd name="T73" fmla="*/ 2147483647 h 1084"/>
              <a:gd name="T74" fmla="*/ 2147483647 w 852"/>
              <a:gd name="T75" fmla="*/ 2147483647 h 1084"/>
              <a:gd name="T76" fmla="*/ 2147483647 w 852"/>
              <a:gd name="T77" fmla="*/ 2147483647 h 1084"/>
              <a:gd name="T78" fmla="*/ 2147483647 w 852"/>
              <a:gd name="T79" fmla="*/ 2147483647 h 1084"/>
              <a:gd name="T80" fmla="*/ 2147483647 w 852"/>
              <a:gd name="T81" fmla="*/ 2147483647 h 1084"/>
              <a:gd name="T82" fmla="*/ 2147483647 w 852"/>
              <a:gd name="T83" fmla="*/ 2147483647 h 1084"/>
              <a:gd name="T84" fmla="*/ 2147483647 w 852"/>
              <a:gd name="T85" fmla="*/ 2147483647 h 1084"/>
              <a:gd name="T86" fmla="*/ 2147483647 w 852"/>
              <a:gd name="T87" fmla="*/ 2147483647 h 1084"/>
              <a:gd name="T88" fmla="*/ 2147483647 w 852"/>
              <a:gd name="T89" fmla="*/ 2147483647 h 1084"/>
              <a:gd name="T90" fmla="*/ 2147483647 w 852"/>
              <a:gd name="T91" fmla="*/ 2147483647 h 1084"/>
              <a:gd name="T92" fmla="*/ 2147483647 w 852"/>
              <a:gd name="T93" fmla="*/ 2147483647 h 1084"/>
              <a:gd name="T94" fmla="*/ 2147483647 w 852"/>
              <a:gd name="T95" fmla="*/ 2147483647 h 1084"/>
              <a:gd name="T96" fmla="*/ 2147483647 w 852"/>
              <a:gd name="T97" fmla="*/ 2147483647 h 1084"/>
              <a:gd name="T98" fmla="*/ 2147483647 w 852"/>
              <a:gd name="T99" fmla="*/ 2147483647 h 1084"/>
              <a:gd name="T100" fmla="*/ 2147483647 w 852"/>
              <a:gd name="T101" fmla="*/ 2147483647 h 108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852"/>
              <a:gd name="T154" fmla="*/ 0 h 1084"/>
              <a:gd name="T155" fmla="*/ 852 w 852"/>
              <a:gd name="T156" fmla="*/ 1084 h 108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852" h="1084">
                <a:moveTo>
                  <a:pt x="220" y="321"/>
                </a:moveTo>
                <a:cubicBezTo>
                  <a:pt x="191" y="327"/>
                  <a:pt x="179" y="352"/>
                  <a:pt x="152" y="361"/>
                </a:cubicBezTo>
                <a:cubicBezTo>
                  <a:pt x="123" y="390"/>
                  <a:pt x="101" y="413"/>
                  <a:pt x="60" y="421"/>
                </a:cubicBezTo>
                <a:cubicBezTo>
                  <a:pt x="52" y="420"/>
                  <a:pt x="43" y="421"/>
                  <a:pt x="36" y="417"/>
                </a:cubicBezTo>
                <a:cubicBezTo>
                  <a:pt x="32" y="415"/>
                  <a:pt x="34" y="409"/>
                  <a:pt x="32" y="405"/>
                </a:cubicBezTo>
                <a:cubicBezTo>
                  <a:pt x="22" y="385"/>
                  <a:pt x="12" y="364"/>
                  <a:pt x="0" y="345"/>
                </a:cubicBezTo>
                <a:cubicBezTo>
                  <a:pt x="6" y="304"/>
                  <a:pt x="12" y="322"/>
                  <a:pt x="24" y="293"/>
                </a:cubicBezTo>
                <a:cubicBezTo>
                  <a:pt x="35" y="267"/>
                  <a:pt x="39" y="240"/>
                  <a:pt x="48" y="213"/>
                </a:cubicBezTo>
                <a:cubicBezTo>
                  <a:pt x="44" y="178"/>
                  <a:pt x="32" y="147"/>
                  <a:pt x="12" y="117"/>
                </a:cubicBezTo>
                <a:cubicBezTo>
                  <a:pt x="7" y="84"/>
                  <a:pt x="10" y="61"/>
                  <a:pt x="24" y="33"/>
                </a:cubicBezTo>
                <a:cubicBezTo>
                  <a:pt x="26" y="29"/>
                  <a:pt x="24" y="22"/>
                  <a:pt x="28" y="21"/>
                </a:cubicBezTo>
                <a:cubicBezTo>
                  <a:pt x="47" y="16"/>
                  <a:pt x="68" y="18"/>
                  <a:pt x="88" y="17"/>
                </a:cubicBezTo>
                <a:cubicBezTo>
                  <a:pt x="154" y="20"/>
                  <a:pt x="207" y="25"/>
                  <a:pt x="268" y="5"/>
                </a:cubicBezTo>
                <a:cubicBezTo>
                  <a:pt x="383" y="13"/>
                  <a:pt x="501" y="0"/>
                  <a:pt x="612" y="37"/>
                </a:cubicBezTo>
                <a:cubicBezTo>
                  <a:pt x="618" y="54"/>
                  <a:pt x="635" y="67"/>
                  <a:pt x="652" y="73"/>
                </a:cubicBezTo>
                <a:cubicBezTo>
                  <a:pt x="668" y="89"/>
                  <a:pt x="674" y="93"/>
                  <a:pt x="696" y="97"/>
                </a:cubicBezTo>
                <a:cubicBezTo>
                  <a:pt x="707" y="129"/>
                  <a:pt x="655" y="141"/>
                  <a:pt x="632" y="145"/>
                </a:cubicBezTo>
                <a:cubicBezTo>
                  <a:pt x="614" y="157"/>
                  <a:pt x="600" y="171"/>
                  <a:pt x="588" y="189"/>
                </a:cubicBezTo>
                <a:cubicBezTo>
                  <a:pt x="583" y="208"/>
                  <a:pt x="578" y="215"/>
                  <a:pt x="564" y="229"/>
                </a:cubicBezTo>
                <a:cubicBezTo>
                  <a:pt x="558" y="247"/>
                  <a:pt x="543" y="263"/>
                  <a:pt x="528" y="273"/>
                </a:cubicBezTo>
                <a:cubicBezTo>
                  <a:pt x="502" y="269"/>
                  <a:pt x="500" y="262"/>
                  <a:pt x="480" y="249"/>
                </a:cubicBezTo>
                <a:cubicBezTo>
                  <a:pt x="435" y="250"/>
                  <a:pt x="389" y="249"/>
                  <a:pt x="344" y="253"/>
                </a:cubicBezTo>
                <a:cubicBezTo>
                  <a:pt x="323" y="255"/>
                  <a:pt x="284" y="283"/>
                  <a:pt x="260" y="289"/>
                </a:cubicBezTo>
                <a:cubicBezTo>
                  <a:pt x="243" y="314"/>
                  <a:pt x="265" y="354"/>
                  <a:pt x="288" y="369"/>
                </a:cubicBezTo>
                <a:cubicBezTo>
                  <a:pt x="300" y="404"/>
                  <a:pt x="300" y="401"/>
                  <a:pt x="336" y="389"/>
                </a:cubicBezTo>
                <a:cubicBezTo>
                  <a:pt x="357" y="368"/>
                  <a:pt x="357" y="369"/>
                  <a:pt x="388" y="373"/>
                </a:cubicBezTo>
                <a:cubicBezTo>
                  <a:pt x="410" y="395"/>
                  <a:pt x="439" y="387"/>
                  <a:pt x="468" y="397"/>
                </a:cubicBezTo>
                <a:cubicBezTo>
                  <a:pt x="495" y="424"/>
                  <a:pt x="520" y="416"/>
                  <a:pt x="556" y="413"/>
                </a:cubicBezTo>
                <a:cubicBezTo>
                  <a:pt x="572" y="397"/>
                  <a:pt x="588" y="384"/>
                  <a:pt x="600" y="365"/>
                </a:cubicBezTo>
                <a:cubicBezTo>
                  <a:pt x="605" y="337"/>
                  <a:pt x="608" y="309"/>
                  <a:pt x="624" y="285"/>
                </a:cubicBezTo>
                <a:cubicBezTo>
                  <a:pt x="629" y="253"/>
                  <a:pt x="642" y="231"/>
                  <a:pt x="652" y="201"/>
                </a:cubicBezTo>
                <a:cubicBezTo>
                  <a:pt x="686" y="208"/>
                  <a:pt x="680" y="213"/>
                  <a:pt x="720" y="209"/>
                </a:cubicBezTo>
                <a:cubicBezTo>
                  <a:pt x="736" y="199"/>
                  <a:pt x="754" y="191"/>
                  <a:pt x="772" y="185"/>
                </a:cubicBezTo>
                <a:cubicBezTo>
                  <a:pt x="779" y="186"/>
                  <a:pt x="789" y="183"/>
                  <a:pt x="792" y="189"/>
                </a:cubicBezTo>
                <a:cubicBezTo>
                  <a:pt x="800" y="208"/>
                  <a:pt x="795" y="269"/>
                  <a:pt x="792" y="289"/>
                </a:cubicBezTo>
                <a:cubicBezTo>
                  <a:pt x="790" y="304"/>
                  <a:pt x="764" y="325"/>
                  <a:pt x="764" y="325"/>
                </a:cubicBezTo>
                <a:cubicBezTo>
                  <a:pt x="760" y="325"/>
                  <a:pt x="715" y="316"/>
                  <a:pt x="708" y="325"/>
                </a:cubicBezTo>
                <a:cubicBezTo>
                  <a:pt x="701" y="333"/>
                  <a:pt x="707" y="347"/>
                  <a:pt x="704" y="357"/>
                </a:cubicBezTo>
                <a:cubicBezTo>
                  <a:pt x="702" y="365"/>
                  <a:pt x="689" y="376"/>
                  <a:pt x="684" y="381"/>
                </a:cubicBezTo>
                <a:cubicBezTo>
                  <a:pt x="689" y="401"/>
                  <a:pt x="693" y="403"/>
                  <a:pt x="712" y="409"/>
                </a:cubicBezTo>
                <a:cubicBezTo>
                  <a:pt x="720" y="421"/>
                  <a:pt x="723" y="435"/>
                  <a:pt x="732" y="445"/>
                </a:cubicBezTo>
                <a:cubicBezTo>
                  <a:pt x="740" y="453"/>
                  <a:pt x="756" y="469"/>
                  <a:pt x="756" y="469"/>
                </a:cubicBezTo>
                <a:cubicBezTo>
                  <a:pt x="753" y="508"/>
                  <a:pt x="760" y="518"/>
                  <a:pt x="732" y="537"/>
                </a:cubicBezTo>
                <a:cubicBezTo>
                  <a:pt x="700" y="505"/>
                  <a:pt x="737" y="547"/>
                  <a:pt x="716" y="509"/>
                </a:cubicBezTo>
                <a:cubicBezTo>
                  <a:pt x="706" y="491"/>
                  <a:pt x="678" y="477"/>
                  <a:pt x="660" y="473"/>
                </a:cubicBezTo>
                <a:cubicBezTo>
                  <a:pt x="614" y="442"/>
                  <a:pt x="617" y="473"/>
                  <a:pt x="628" y="505"/>
                </a:cubicBezTo>
                <a:cubicBezTo>
                  <a:pt x="624" y="550"/>
                  <a:pt x="623" y="562"/>
                  <a:pt x="588" y="585"/>
                </a:cubicBezTo>
                <a:cubicBezTo>
                  <a:pt x="584" y="598"/>
                  <a:pt x="583" y="613"/>
                  <a:pt x="576" y="625"/>
                </a:cubicBezTo>
                <a:cubicBezTo>
                  <a:pt x="566" y="643"/>
                  <a:pt x="522" y="657"/>
                  <a:pt x="504" y="669"/>
                </a:cubicBezTo>
                <a:cubicBezTo>
                  <a:pt x="483" y="668"/>
                  <a:pt x="461" y="661"/>
                  <a:pt x="440" y="665"/>
                </a:cubicBezTo>
                <a:cubicBezTo>
                  <a:pt x="434" y="666"/>
                  <a:pt x="432" y="675"/>
                  <a:pt x="432" y="681"/>
                </a:cubicBezTo>
                <a:cubicBezTo>
                  <a:pt x="430" y="722"/>
                  <a:pt x="431" y="745"/>
                  <a:pt x="468" y="757"/>
                </a:cubicBezTo>
                <a:cubicBezTo>
                  <a:pt x="473" y="773"/>
                  <a:pt x="479" y="805"/>
                  <a:pt x="484" y="817"/>
                </a:cubicBezTo>
                <a:cubicBezTo>
                  <a:pt x="486" y="821"/>
                  <a:pt x="492" y="822"/>
                  <a:pt x="496" y="825"/>
                </a:cubicBezTo>
                <a:cubicBezTo>
                  <a:pt x="504" y="833"/>
                  <a:pt x="512" y="841"/>
                  <a:pt x="520" y="849"/>
                </a:cubicBezTo>
                <a:cubicBezTo>
                  <a:pt x="524" y="853"/>
                  <a:pt x="532" y="861"/>
                  <a:pt x="532" y="861"/>
                </a:cubicBezTo>
                <a:cubicBezTo>
                  <a:pt x="562" y="831"/>
                  <a:pt x="575" y="867"/>
                  <a:pt x="604" y="877"/>
                </a:cubicBezTo>
                <a:cubicBezTo>
                  <a:pt x="639" y="871"/>
                  <a:pt x="622" y="866"/>
                  <a:pt x="648" y="857"/>
                </a:cubicBezTo>
                <a:cubicBezTo>
                  <a:pt x="647" y="846"/>
                  <a:pt x="648" y="835"/>
                  <a:pt x="644" y="825"/>
                </a:cubicBezTo>
                <a:cubicBezTo>
                  <a:pt x="640" y="817"/>
                  <a:pt x="627" y="819"/>
                  <a:pt x="620" y="813"/>
                </a:cubicBezTo>
                <a:cubicBezTo>
                  <a:pt x="606" y="801"/>
                  <a:pt x="593" y="779"/>
                  <a:pt x="576" y="773"/>
                </a:cubicBezTo>
                <a:cubicBezTo>
                  <a:pt x="575" y="769"/>
                  <a:pt x="575" y="764"/>
                  <a:pt x="572" y="761"/>
                </a:cubicBezTo>
                <a:cubicBezTo>
                  <a:pt x="569" y="757"/>
                  <a:pt x="561" y="758"/>
                  <a:pt x="560" y="753"/>
                </a:cubicBezTo>
                <a:cubicBezTo>
                  <a:pt x="551" y="706"/>
                  <a:pt x="588" y="712"/>
                  <a:pt x="616" y="693"/>
                </a:cubicBezTo>
                <a:cubicBezTo>
                  <a:pt x="643" y="697"/>
                  <a:pt x="656" y="706"/>
                  <a:pt x="684" y="709"/>
                </a:cubicBezTo>
                <a:cubicBezTo>
                  <a:pt x="693" y="712"/>
                  <a:pt x="705" y="710"/>
                  <a:pt x="712" y="717"/>
                </a:cubicBezTo>
                <a:cubicBezTo>
                  <a:pt x="715" y="720"/>
                  <a:pt x="720" y="749"/>
                  <a:pt x="724" y="757"/>
                </a:cubicBezTo>
                <a:cubicBezTo>
                  <a:pt x="733" y="775"/>
                  <a:pt x="747" y="787"/>
                  <a:pt x="756" y="805"/>
                </a:cubicBezTo>
                <a:cubicBezTo>
                  <a:pt x="767" y="827"/>
                  <a:pt x="774" y="847"/>
                  <a:pt x="792" y="865"/>
                </a:cubicBezTo>
                <a:cubicBezTo>
                  <a:pt x="800" y="889"/>
                  <a:pt x="814" y="919"/>
                  <a:pt x="832" y="937"/>
                </a:cubicBezTo>
                <a:cubicBezTo>
                  <a:pt x="838" y="953"/>
                  <a:pt x="843" y="967"/>
                  <a:pt x="852" y="981"/>
                </a:cubicBezTo>
                <a:cubicBezTo>
                  <a:pt x="851" y="989"/>
                  <a:pt x="851" y="997"/>
                  <a:pt x="848" y="1005"/>
                </a:cubicBezTo>
                <a:cubicBezTo>
                  <a:pt x="846" y="1010"/>
                  <a:pt x="842" y="1012"/>
                  <a:pt x="840" y="1017"/>
                </a:cubicBezTo>
                <a:cubicBezTo>
                  <a:pt x="829" y="1049"/>
                  <a:pt x="828" y="1069"/>
                  <a:pt x="792" y="1081"/>
                </a:cubicBezTo>
                <a:cubicBezTo>
                  <a:pt x="758" y="1073"/>
                  <a:pt x="793" y="1084"/>
                  <a:pt x="764" y="1065"/>
                </a:cubicBezTo>
                <a:cubicBezTo>
                  <a:pt x="743" y="1051"/>
                  <a:pt x="703" y="1051"/>
                  <a:pt x="680" y="1049"/>
                </a:cubicBezTo>
                <a:cubicBezTo>
                  <a:pt x="665" y="1045"/>
                  <a:pt x="648" y="1046"/>
                  <a:pt x="636" y="1037"/>
                </a:cubicBezTo>
                <a:cubicBezTo>
                  <a:pt x="626" y="1029"/>
                  <a:pt x="614" y="1011"/>
                  <a:pt x="600" y="1005"/>
                </a:cubicBezTo>
                <a:cubicBezTo>
                  <a:pt x="588" y="1000"/>
                  <a:pt x="576" y="998"/>
                  <a:pt x="564" y="993"/>
                </a:cubicBezTo>
                <a:cubicBezTo>
                  <a:pt x="526" y="955"/>
                  <a:pt x="495" y="952"/>
                  <a:pt x="440" y="945"/>
                </a:cubicBezTo>
                <a:cubicBezTo>
                  <a:pt x="428" y="933"/>
                  <a:pt x="421" y="925"/>
                  <a:pt x="416" y="909"/>
                </a:cubicBezTo>
                <a:cubicBezTo>
                  <a:pt x="439" y="904"/>
                  <a:pt x="461" y="898"/>
                  <a:pt x="480" y="885"/>
                </a:cubicBezTo>
                <a:cubicBezTo>
                  <a:pt x="488" y="851"/>
                  <a:pt x="458" y="830"/>
                  <a:pt x="432" y="813"/>
                </a:cubicBezTo>
                <a:cubicBezTo>
                  <a:pt x="406" y="822"/>
                  <a:pt x="412" y="826"/>
                  <a:pt x="380" y="821"/>
                </a:cubicBezTo>
                <a:cubicBezTo>
                  <a:pt x="366" y="812"/>
                  <a:pt x="362" y="798"/>
                  <a:pt x="348" y="789"/>
                </a:cubicBezTo>
                <a:cubicBezTo>
                  <a:pt x="328" y="775"/>
                  <a:pt x="306" y="764"/>
                  <a:pt x="284" y="753"/>
                </a:cubicBezTo>
                <a:cubicBezTo>
                  <a:pt x="231" y="756"/>
                  <a:pt x="194" y="763"/>
                  <a:pt x="144" y="769"/>
                </a:cubicBezTo>
                <a:cubicBezTo>
                  <a:pt x="102" y="781"/>
                  <a:pt x="62" y="788"/>
                  <a:pt x="36" y="749"/>
                </a:cubicBezTo>
                <a:cubicBezTo>
                  <a:pt x="35" y="737"/>
                  <a:pt x="35" y="725"/>
                  <a:pt x="32" y="713"/>
                </a:cubicBezTo>
                <a:cubicBezTo>
                  <a:pt x="28" y="696"/>
                  <a:pt x="15" y="685"/>
                  <a:pt x="40" y="677"/>
                </a:cubicBezTo>
                <a:cubicBezTo>
                  <a:pt x="58" y="650"/>
                  <a:pt x="72" y="619"/>
                  <a:pt x="96" y="597"/>
                </a:cubicBezTo>
                <a:cubicBezTo>
                  <a:pt x="96" y="597"/>
                  <a:pt x="126" y="567"/>
                  <a:pt x="132" y="561"/>
                </a:cubicBezTo>
                <a:cubicBezTo>
                  <a:pt x="136" y="557"/>
                  <a:pt x="144" y="549"/>
                  <a:pt x="144" y="549"/>
                </a:cubicBezTo>
                <a:cubicBezTo>
                  <a:pt x="151" y="527"/>
                  <a:pt x="162" y="519"/>
                  <a:pt x="180" y="501"/>
                </a:cubicBezTo>
                <a:cubicBezTo>
                  <a:pt x="184" y="497"/>
                  <a:pt x="192" y="489"/>
                  <a:pt x="192" y="489"/>
                </a:cubicBezTo>
                <a:cubicBezTo>
                  <a:pt x="198" y="470"/>
                  <a:pt x="208" y="456"/>
                  <a:pt x="228" y="449"/>
                </a:cubicBezTo>
                <a:cubicBezTo>
                  <a:pt x="255" y="422"/>
                  <a:pt x="243" y="431"/>
                  <a:pt x="264" y="417"/>
                </a:cubicBezTo>
                <a:cubicBezTo>
                  <a:pt x="263" y="409"/>
                  <a:pt x="264" y="400"/>
                  <a:pt x="260" y="393"/>
                </a:cubicBezTo>
                <a:cubicBezTo>
                  <a:pt x="258" y="389"/>
                  <a:pt x="250" y="392"/>
                  <a:pt x="248" y="389"/>
                </a:cubicBezTo>
                <a:cubicBezTo>
                  <a:pt x="243" y="382"/>
                  <a:pt x="244" y="372"/>
                  <a:pt x="240" y="365"/>
                </a:cubicBezTo>
                <a:cubicBezTo>
                  <a:pt x="237" y="360"/>
                  <a:pt x="232" y="357"/>
                  <a:pt x="228" y="353"/>
                </a:cubicBezTo>
                <a:cubicBezTo>
                  <a:pt x="221" y="333"/>
                  <a:pt x="207" y="341"/>
                  <a:pt x="220" y="321"/>
                </a:cubicBezTo>
                <a:close/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304800" y="5105400"/>
            <a:ext cx="868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Gross area – NPNAT - Undisturbed Reserves = Disturbance Area</a:t>
            </a:r>
          </a:p>
          <a:p>
            <a:r>
              <a:rPr lang="en-US" sz="2400" dirty="0">
                <a:solidFill>
                  <a:srgbClr val="FFFF00"/>
                </a:solidFill>
              </a:rPr>
              <a:t>Newly created roads are included in the disturbance area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			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Activity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9448800" cy="5257800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Used to: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Create new Activities (“I”-Insert)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Update existing Activities (“U”-Update)</a:t>
            </a:r>
          </a:p>
          <a:p>
            <a:pPr lvl="1">
              <a:spcBef>
                <a:spcPts val="0"/>
              </a:spcBef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Identifies:</a:t>
            </a:r>
          </a:p>
          <a:p>
            <a:pPr lvl="2">
              <a:spcBef>
                <a:spcPts val="0"/>
              </a:spcBef>
            </a:pPr>
            <a:r>
              <a:rPr lang="en-US" dirty="0" err="1" smtClean="0">
                <a:solidFill>
                  <a:srgbClr val="FFFF00"/>
                </a:solidFill>
                <a:latin typeface="Calibri" pitchFamily="34" charset="0"/>
              </a:rPr>
              <a:t>Silviculture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Treatments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Treatment Date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Area treated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Spatial Location*</a:t>
            </a:r>
          </a:p>
          <a:p>
            <a:pPr lvl="1">
              <a:spcBef>
                <a:spcPts val="0"/>
              </a:spcBef>
            </a:pP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2">
              <a:spcBef>
                <a:spcPts val="0"/>
              </a:spcBef>
            </a:pPr>
            <a:endParaRPr lang="en-US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2">
              <a:spcBef>
                <a:spcPts val="0"/>
              </a:spcBef>
            </a:pPr>
            <a:endParaRPr lang="en-US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2">
              <a:spcBef>
                <a:spcPts val="0"/>
              </a:spcBef>
            </a:pPr>
            <a:endParaRPr lang="en-US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* </a:t>
            </a:r>
            <a:r>
              <a:rPr lang="en-US" dirty="0" err="1" smtClean="0">
                <a:solidFill>
                  <a:srgbClr val="FFFF00"/>
                </a:solidFill>
                <a:latin typeface="Calibri" pitchFamily="34" charset="0"/>
              </a:rPr>
              <a:t>Silviculture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Activity Map is optional (unless specified in RISS)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276600" y="3733800"/>
            <a:ext cx="6781800" cy="2286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Key Links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GeoBC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SPAR (species and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seedlot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validation)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2050" name="Picture 2" descr="C:\Users\User\AppData\Local\Microsoft\Windows\Temporary Internet Files\Content.IE5\YZA276ML\MC90038900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676400"/>
            <a:ext cx="1981200" cy="2181188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457200" y="1219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			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Activity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5715000" y="1371600"/>
            <a:ext cx="3429000" cy="3581400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</a:rPr>
              <a:t>Silviculture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 Activities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Site prep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Planting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Brushing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Juvenile spacing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Fertilization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Pruning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0"/>
            <a:ext cx="5334000" cy="28797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cxnSp>
        <p:nvCxnSpPr>
          <p:cNvPr id="12" name="Straight Arrow Connector 11"/>
          <p:cNvCxnSpPr/>
          <p:nvPr/>
        </p:nvCxnSpPr>
        <p:spPr>
          <a:xfrm flipH="1" flipV="1">
            <a:off x="3657600" y="4038600"/>
            <a:ext cx="1143000" cy="1371600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4419600" y="5257800"/>
            <a:ext cx="4419600" cy="2057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actDateIndicator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740664" lvl="1" indent="-285750">
              <a:buClr>
                <a:schemeClr val="accent2"/>
              </a:buClr>
              <a:buSzPct val="90000"/>
            </a:pPr>
            <a:r>
              <a:rPr lang="en-US" sz="2400" baseline="0" dirty="0" smtClean="0">
                <a:solidFill>
                  <a:srgbClr val="FFFF00"/>
                </a:solidFill>
                <a:latin typeface="Calibri" pitchFamily="34" charset="0"/>
              </a:rPr>
              <a:t>   True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 – completed activity</a:t>
            </a:r>
          </a:p>
          <a:p>
            <a:pPr marL="740664" lvl="1" indent="-285750">
              <a:buClr>
                <a:schemeClr val="accent2"/>
              </a:buClr>
              <a:buSzPct val="90000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 – planned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activity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1295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			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Silviculture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Activity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05000"/>
            <a:ext cx="3733800" cy="4343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Planting Activity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Requires additional information associated with the planted trees</a:t>
            </a:r>
          </a:p>
          <a:p>
            <a:pPr lvl="1"/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lvl="1"/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</a:rPr>
              <a:t>Seedlot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 Number is validated against SPAR to confirm </a:t>
            </a:r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</a:rPr>
              <a:t>Seedlot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 number exists and species matches </a:t>
            </a:r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</a:rPr>
              <a:t>seedlot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 number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752600"/>
            <a:ext cx="4924425" cy="47339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533400" y="13716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Forest Cover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7391400" cy="50292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Forest Cover – 4 main data components</a:t>
            </a:r>
          </a:p>
          <a:p>
            <a:pPr lvl="1"/>
            <a:r>
              <a:rPr lang="en-US" b="1" dirty="0" smtClean="0">
                <a:solidFill>
                  <a:srgbClr val="FFC000"/>
                </a:solidFill>
                <a:latin typeface="Calibri" pitchFamily="34" charset="0"/>
              </a:rPr>
              <a:t>Polygon Data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Layer Data</a:t>
            </a:r>
          </a:p>
          <a:p>
            <a:pPr lvl="2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Tree Species</a:t>
            </a:r>
          </a:p>
          <a:p>
            <a:pPr lvl="2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Damage Agent</a:t>
            </a:r>
          </a:p>
          <a:p>
            <a:pPr lvl="1"/>
            <a:r>
              <a:rPr lang="en-US" dirty="0" err="1" smtClean="0">
                <a:solidFill>
                  <a:srgbClr val="FFFF00"/>
                </a:solidFill>
                <a:latin typeface="Calibri" pitchFamily="34" charset="0"/>
              </a:rPr>
              <a:t>NonMappable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Component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Spatial</a:t>
            </a:r>
          </a:p>
          <a:p>
            <a:pPr lvl="1"/>
            <a:endParaRPr lang="en-US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62000" y="4495800"/>
            <a:ext cx="7543800" cy="246221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Forest Cover Submission can occur only when a Disturbance Report exists in the ESF submission or if it exists for the opening.</a:t>
            </a:r>
          </a:p>
          <a:p>
            <a:pPr algn="l"/>
            <a:endParaRPr lang="en-US" dirty="0" smtClean="0">
              <a:solidFill>
                <a:srgbClr val="FFC000"/>
              </a:solidFill>
              <a:latin typeface="Arial" charset="0"/>
            </a:endParaRPr>
          </a:p>
          <a:p>
            <a:pPr algn="l"/>
            <a:r>
              <a:rPr lang="en-US" dirty="0" smtClean="0">
                <a:solidFill>
                  <a:srgbClr val="FFC000"/>
                </a:solidFill>
                <a:latin typeface="Arial" charset="0"/>
              </a:rPr>
              <a:t>*Spatial </a:t>
            </a:r>
            <a:r>
              <a:rPr lang="en-US" dirty="0">
                <a:solidFill>
                  <a:srgbClr val="FFC000"/>
                </a:solidFill>
                <a:latin typeface="Arial" charset="0"/>
              </a:rPr>
              <a:t>data for forest cover polygons is </a:t>
            </a:r>
            <a:r>
              <a:rPr lang="en-US" dirty="0" smtClean="0">
                <a:solidFill>
                  <a:srgbClr val="FFC000"/>
                </a:solidFill>
                <a:latin typeface="Arial" charset="0"/>
              </a:rPr>
              <a:t>required</a:t>
            </a:r>
          </a:p>
          <a:p>
            <a:pPr algn="l"/>
            <a:endParaRPr lang="en-US" dirty="0" smtClean="0">
              <a:solidFill>
                <a:srgbClr val="FFC000"/>
              </a:solidFill>
              <a:latin typeface="Arial" charset="0"/>
            </a:endParaRPr>
          </a:p>
          <a:p>
            <a:r>
              <a:rPr lang="en-US" dirty="0" smtClean="0">
                <a:solidFill>
                  <a:srgbClr val="FFC000"/>
                </a:solidFill>
                <a:latin typeface="Arial" charset="0"/>
              </a:rPr>
              <a:t>If submitting for reserve, important to understand Treed </a:t>
            </a:r>
            <a:r>
              <a:rPr lang="en-US" dirty="0" smtClean="0">
                <a:solidFill>
                  <a:srgbClr val="FFC000"/>
                </a:solidFill>
                <a:latin typeface="Arial" charset="0"/>
              </a:rPr>
              <a:t>Retention </a:t>
            </a:r>
            <a:r>
              <a:rPr lang="en-US" dirty="0" smtClean="0">
                <a:solidFill>
                  <a:srgbClr val="FFC000"/>
                </a:solidFill>
                <a:latin typeface="Arial" charset="0"/>
              </a:rPr>
              <a:t>Reporting requirements: </a:t>
            </a:r>
            <a:r>
              <a:rPr lang="en-US" sz="1400" dirty="0" smtClean="0">
                <a:solidFill>
                  <a:srgbClr val="FFC000"/>
                </a:solidFill>
                <a:latin typeface="Arial" charset="0"/>
                <a:hlinkClick r:id="rId2"/>
              </a:rPr>
              <a:t>http://</a:t>
            </a:r>
            <a:r>
              <a:rPr lang="en-US" sz="1400" dirty="0" smtClean="0">
                <a:solidFill>
                  <a:srgbClr val="FFC000"/>
                </a:solidFill>
                <a:latin typeface="Arial" charset="0"/>
                <a:hlinkClick r:id="rId2"/>
              </a:rPr>
              <a:t>www.for.gov.bc.ca/his/results/Forest_Cover_Retention_Submissions.pdf</a:t>
            </a:r>
            <a:endParaRPr lang="en-US" sz="1400" dirty="0" smtClean="0">
              <a:solidFill>
                <a:srgbClr val="FFC000"/>
              </a:solidFill>
              <a:latin typeface="Arial" charset="0"/>
            </a:endParaRPr>
          </a:p>
          <a:p>
            <a:endParaRPr lang="en-US" sz="1400" dirty="0">
              <a:solidFill>
                <a:srgbClr val="FFC000"/>
              </a:solidFill>
              <a:latin typeface="Arial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76400"/>
            <a:ext cx="4495800" cy="198698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Forest Cover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00200"/>
            <a:ext cx="4198938" cy="5029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0" y="1066800"/>
            <a:ext cx="7162800" cy="4953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Forest Cover – 4 main data components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Polygon Data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Layer Data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Tree Species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Damage Agent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NonMappable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Component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Spatial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04800" y="4648200"/>
            <a:ext cx="4343400" cy="181588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Forest Cover is a complete replacement.</a:t>
            </a:r>
          </a:p>
          <a:p>
            <a:pPr algn="l"/>
            <a:endParaRPr lang="en-US" sz="1400" b="1" dirty="0" smtClean="0">
              <a:solidFill>
                <a:srgbClr val="FF0000"/>
              </a:solidFill>
              <a:latin typeface="Arial" charset="0"/>
            </a:endParaRPr>
          </a:p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Forest Cover Submission must be submitted for the </a:t>
            </a:r>
            <a:r>
              <a:rPr lang="en-US" sz="1400" b="1" u="sng" dirty="0" smtClean="0">
                <a:solidFill>
                  <a:srgbClr val="FF0000"/>
                </a:solidFill>
                <a:latin typeface="Arial" charset="0"/>
              </a:rPr>
              <a:t>entire opening </a:t>
            </a:r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even if only a partial of the opening has underwent forest cover change.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/>
            </a:r>
            <a:br>
              <a:rPr lang="en-US" sz="1400" b="1" dirty="0" smtClean="0">
                <a:solidFill>
                  <a:srgbClr val="FF0000"/>
                </a:solidFill>
                <a:latin typeface="Arial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Partial forest cover is not allowed and will create spatial data gaps!</a:t>
            </a:r>
            <a:endParaRPr lang="en-US" sz="1400" b="1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Forest Cover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5975" y="2057400"/>
            <a:ext cx="5788025" cy="15240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0" y="1219200"/>
            <a:ext cx="8077200" cy="487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Forest Cover – 4 main data components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Polygon Data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Layer Data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Tree Species</a:t>
            </a:r>
          </a:p>
          <a:p>
            <a:pPr marL="996696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2"/>
              <a:buChar char="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Damage Agent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NonMappable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Component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Spatial</a:t>
            </a:r>
          </a:p>
          <a:p>
            <a:pPr marL="740664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572000"/>
            <a:ext cx="3698850" cy="213889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791200" y="4267200"/>
            <a:ext cx="3505200" cy="22467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Forest Cover is a complete replacement.</a:t>
            </a:r>
          </a:p>
          <a:p>
            <a:pPr algn="l"/>
            <a:endParaRPr lang="en-US" sz="1400" b="1" dirty="0" smtClean="0">
              <a:solidFill>
                <a:srgbClr val="FF0000"/>
              </a:solidFill>
              <a:latin typeface="Arial" charset="0"/>
            </a:endParaRPr>
          </a:p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Forest Cover Submission must be submitted for the </a:t>
            </a:r>
            <a:r>
              <a:rPr lang="en-US" sz="1400" b="1" u="sng" dirty="0" smtClean="0">
                <a:solidFill>
                  <a:srgbClr val="FF0000"/>
                </a:solidFill>
                <a:latin typeface="Arial" charset="0"/>
              </a:rPr>
              <a:t>entire opening </a:t>
            </a:r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even if only a partial of the opening has underwent forest cover change.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/>
            </a:r>
            <a:br>
              <a:rPr lang="en-US" sz="1400" b="1" dirty="0" smtClean="0">
                <a:solidFill>
                  <a:srgbClr val="FF0000"/>
                </a:solidFill>
                <a:latin typeface="Arial" charset="0"/>
              </a:rPr>
            </a:br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Partial forest cover is not allowed and will create spatial data gaps!</a:t>
            </a:r>
            <a:endParaRPr lang="en-US" sz="1400" b="1" dirty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1143000" y="1600200"/>
          <a:ext cx="3048000" cy="2686050"/>
        </p:xfrm>
        <a:graphic>
          <a:graphicData uri="http://schemas.openxmlformats.org/presentationml/2006/ole">
            <p:oleObj spid="_x0000_s49155" name="Picture" r:id="rId3" imgW="2171700" imgH="1915668" progId="Word.Picture.8">
              <p:embed/>
            </p:oleObj>
          </a:graphicData>
        </a:graphic>
      </p:graphicFrame>
      <p:graphicFrame>
        <p:nvGraphicFramePr>
          <p:cNvPr id="7" name="Group 75"/>
          <p:cNvGraphicFramePr>
            <a:graphicFrameLocks noGrp="1"/>
          </p:cNvGraphicFramePr>
          <p:nvPr/>
        </p:nvGraphicFramePr>
        <p:xfrm>
          <a:off x="762000" y="4724400"/>
          <a:ext cx="3581400" cy="1432560"/>
        </p:xfrm>
        <a:graphic>
          <a:graphicData uri="http://schemas.openxmlformats.org/drawingml/2006/table">
            <a:tbl>
              <a:tblPr/>
              <a:tblGrid>
                <a:gridCol w="989013"/>
                <a:gridCol w="909637"/>
                <a:gridCol w="1073150"/>
                <a:gridCol w="609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Polygon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Description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Standards Unit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(ha)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Cutover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Mature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35.0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 UNN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Forest Cover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63"/>
          <p:cNvGraphicFramePr>
            <a:graphicFrameLocks/>
          </p:cNvGraphicFramePr>
          <p:nvPr/>
        </p:nvGraphicFramePr>
        <p:xfrm>
          <a:off x="4419600" y="4572000"/>
          <a:ext cx="3962400" cy="1886585"/>
        </p:xfrm>
        <a:graphic>
          <a:graphicData uri="http://schemas.openxmlformats.org/drawingml/2006/table">
            <a:tbl>
              <a:tblPr/>
              <a:tblGrid>
                <a:gridCol w="928688"/>
                <a:gridCol w="1314450"/>
                <a:gridCol w="1009650"/>
                <a:gridCol w="709612"/>
              </a:tblGrid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Polygon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Description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Standards Unit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(ha)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Clearcut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30.0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Seedtree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20.0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17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Reserves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 UNN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3.0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55" descr="grou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3352800" cy="3401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Group 162"/>
          <p:cNvGraphicFramePr>
            <a:graphicFrameLocks noGrp="1"/>
          </p:cNvGraphicFramePr>
          <p:nvPr/>
        </p:nvGraphicFramePr>
        <p:xfrm>
          <a:off x="533400" y="4876800"/>
          <a:ext cx="3352800" cy="1341120"/>
        </p:xfrm>
        <a:graphic>
          <a:graphicData uri="http://schemas.openxmlformats.org/drawingml/2006/table">
            <a:tbl>
              <a:tblPr/>
              <a:tblGrid>
                <a:gridCol w="785813"/>
                <a:gridCol w="1042987"/>
                <a:gridCol w="914400"/>
                <a:gridCol w="609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Polygon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Description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Standards Unit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Area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(ha)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Variable Retention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 UNN</a:t>
                      </a:r>
                      <a:endParaRPr kumimoji="0" lang="en-GB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18"/>
          <p:cNvGrpSpPr>
            <a:grpSpLocks/>
          </p:cNvGrpSpPr>
          <p:nvPr/>
        </p:nvGrpSpPr>
        <p:grpSpPr bwMode="auto">
          <a:xfrm>
            <a:off x="4419600" y="1143000"/>
            <a:ext cx="4038600" cy="3352800"/>
            <a:chOff x="3120" y="2352"/>
            <a:chExt cx="1854" cy="1660"/>
          </a:xfrm>
        </p:grpSpPr>
        <p:pic>
          <p:nvPicPr>
            <p:cNvPr id="8" name="Picture 119" descr="riparian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20" y="2352"/>
              <a:ext cx="1854" cy="1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Freeform 120"/>
            <p:cNvSpPr>
              <a:spLocks/>
            </p:cNvSpPr>
            <p:nvPr/>
          </p:nvSpPr>
          <p:spPr bwMode="auto">
            <a:xfrm>
              <a:off x="3264" y="2736"/>
              <a:ext cx="180" cy="333"/>
            </a:xfrm>
            <a:custGeom>
              <a:avLst/>
              <a:gdLst>
                <a:gd name="T0" fmla="*/ 0 w 500"/>
                <a:gd name="T1" fmla="*/ 0 h 784"/>
                <a:gd name="T2" fmla="*/ 0 w 500"/>
                <a:gd name="T3" fmla="*/ 0 h 784"/>
                <a:gd name="T4" fmla="*/ 0 w 500"/>
                <a:gd name="T5" fmla="*/ 0 h 784"/>
                <a:gd name="T6" fmla="*/ 0 w 500"/>
                <a:gd name="T7" fmla="*/ 0 h 784"/>
                <a:gd name="T8" fmla="*/ 0 w 500"/>
                <a:gd name="T9" fmla="*/ 1 h 784"/>
                <a:gd name="T10" fmla="*/ 0 w 500"/>
                <a:gd name="T11" fmla="*/ 1 h 784"/>
                <a:gd name="T12" fmla="*/ 0 w 500"/>
                <a:gd name="T13" fmla="*/ 1 h 784"/>
                <a:gd name="T14" fmla="*/ 0 w 500"/>
                <a:gd name="T15" fmla="*/ 0 h 784"/>
                <a:gd name="T16" fmla="*/ 0 w 500"/>
                <a:gd name="T17" fmla="*/ 0 h 784"/>
                <a:gd name="T18" fmla="*/ 0 w 500"/>
                <a:gd name="T19" fmla="*/ 0 h 784"/>
                <a:gd name="T20" fmla="*/ 0 w 500"/>
                <a:gd name="T21" fmla="*/ 0 h 784"/>
                <a:gd name="T22" fmla="*/ 0 w 500"/>
                <a:gd name="T23" fmla="*/ 0 h 784"/>
                <a:gd name="T24" fmla="*/ 0 w 500"/>
                <a:gd name="T25" fmla="*/ 0 h 7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00"/>
                <a:gd name="T40" fmla="*/ 0 h 784"/>
                <a:gd name="T41" fmla="*/ 500 w 500"/>
                <a:gd name="T42" fmla="*/ 784 h 78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00" h="784">
                  <a:moveTo>
                    <a:pt x="330" y="79"/>
                  </a:moveTo>
                  <a:cubicBezTo>
                    <a:pt x="227" y="10"/>
                    <a:pt x="73" y="0"/>
                    <a:pt x="0" y="109"/>
                  </a:cubicBezTo>
                  <a:cubicBezTo>
                    <a:pt x="3" y="134"/>
                    <a:pt x="6" y="245"/>
                    <a:pt x="30" y="289"/>
                  </a:cubicBezTo>
                  <a:cubicBezTo>
                    <a:pt x="81" y="381"/>
                    <a:pt x="137" y="471"/>
                    <a:pt x="195" y="559"/>
                  </a:cubicBezTo>
                  <a:cubicBezTo>
                    <a:pt x="240" y="627"/>
                    <a:pt x="259" y="660"/>
                    <a:pt x="285" y="739"/>
                  </a:cubicBezTo>
                  <a:cubicBezTo>
                    <a:pt x="290" y="754"/>
                    <a:pt x="300" y="784"/>
                    <a:pt x="300" y="784"/>
                  </a:cubicBezTo>
                  <a:cubicBezTo>
                    <a:pt x="409" y="766"/>
                    <a:pt x="402" y="778"/>
                    <a:pt x="435" y="679"/>
                  </a:cubicBezTo>
                  <a:cubicBezTo>
                    <a:pt x="440" y="614"/>
                    <a:pt x="440" y="548"/>
                    <a:pt x="450" y="484"/>
                  </a:cubicBezTo>
                  <a:cubicBezTo>
                    <a:pt x="455" y="453"/>
                    <a:pt x="470" y="424"/>
                    <a:pt x="480" y="394"/>
                  </a:cubicBezTo>
                  <a:cubicBezTo>
                    <a:pt x="485" y="379"/>
                    <a:pt x="495" y="349"/>
                    <a:pt x="495" y="349"/>
                  </a:cubicBezTo>
                  <a:cubicBezTo>
                    <a:pt x="478" y="199"/>
                    <a:pt x="500" y="212"/>
                    <a:pt x="390" y="139"/>
                  </a:cubicBezTo>
                  <a:cubicBezTo>
                    <a:pt x="380" y="124"/>
                    <a:pt x="375" y="104"/>
                    <a:pt x="360" y="94"/>
                  </a:cubicBezTo>
                  <a:cubicBezTo>
                    <a:pt x="334" y="77"/>
                    <a:pt x="258" y="79"/>
                    <a:pt x="330" y="79"/>
                  </a:cubicBez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121"/>
            <p:cNvSpPr txBox="1">
              <a:spLocks noChangeArrowheads="1"/>
            </p:cNvSpPr>
            <p:nvPr/>
          </p:nvSpPr>
          <p:spPr bwMode="auto">
            <a:xfrm>
              <a:off x="3288" y="2784"/>
              <a:ext cx="135" cy="1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C</a:t>
              </a: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Forest Cover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124200" y="0"/>
            <a:ext cx="5715000" cy="1447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Forest Cover Submission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2895600" y="1295400"/>
            <a:ext cx="5943600" cy="2667000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Forest Cover contains many validation rules and inter-data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dependencies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to ensure data completeness where expected.</a:t>
            </a:r>
          </a:p>
          <a:p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Mandatory requirements are explained in the RISS-</a:t>
            </a:r>
            <a:r>
              <a:rPr lang="en-US" sz="2400" dirty="0" err="1" smtClean="0">
                <a:solidFill>
                  <a:srgbClr val="FFFF00"/>
                </a:solidFill>
                <a:latin typeface="Calibri" pitchFamily="34" charset="0"/>
              </a:rPr>
              <a:t>ls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 and also in the ESF technical specifications.</a:t>
            </a:r>
          </a:p>
          <a:p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62"/>
            <a:ext cx="2895600" cy="68467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4088626"/>
            <a:ext cx="8686800" cy="190101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152400"/>
            <a:ext cx="8458200" cy="1066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 Components -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Milestone</a:t>
            </a: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8763000" cy="4724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>Milestone Declaration</a:t>
            </a:r>
          </a:p>
          <a:p>
            <a:pPr lvl="1"/>
            <a:r>
              <a:rPr lang="en-US" sz="2400" dirty="0" err="1" smtClean="0">
                <a:solidFill>
                  <a:srgbClr val="FFC000"/>
                </a:solidFill>
                <a:latin typeface="Calibri" pitchFamily="34" charset="0"/>
              </a:rPr>
              <a:t>StandardsUnit</a:t>
            </a: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 ID</a:t>
            </a:r>
          </a:p>
          <a:p>
            <a:pPr lvl="1"/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Milestone Type</a:t>
            </a:r>
          </a:p>
          <a:p>
            <a:pPr lvl="1"/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Declaration Date</a:t>
            </a:r>
          </a:p>
          <a:p>
            <a:pPr lvl="1"/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Comment (optional) but useful for reference of RFP performing declaration, </a:t>
            </a: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s.97.1, s.108 relief of obligation, </a:t>
            </a: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or any useful notes pertaining to </a:t>
            </a: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declaration</a:t>
            </a:r>
          </a:p>
          <a:p>
            <a:pPr lvl="1"/>
            <a:endParaRPr lang="en-US" sz="2400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Note </a:t>
            </a: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that free growing forest cover must be submitted prior to free growing </a:t>
            </a: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declaration (not system’s enforced but required </a:t>
            </a: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by legislation)</a:t>
            </a: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5257800"/>
            <a:ext cx="519764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Mandatory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legal requirement vs. </a:t>
            </a:r>
            <a:r>
              <a:rPr lang="en-US" sz="32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Edit Checks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1600200"/>
            <a:ext cx="8458200" cy="472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RESULTS Information Submission Specification document provides information on mandatory data requirements.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RESULTS will provide some rudimentary system’s checks  for data quality and data dependencies but cannot check for all legal requirements due to complexity and requirement for interpretation.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/>
            </a:r>
            <a:b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</a:b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It is responsibility of the submitter to ensure that the data submitted is consistent with legal requirements.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Any system’s edit checks are described in the RESULTS Technical Specifications webpage.</a:t>
            </a:r>
            <a:endParaRPr kumimoji="0" lang="en-US" sz="24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685800" y="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Process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4572000" cy="129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209800"/>
            <a:ext cx="5712829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495800"/>
            <a:ext cx="4495800" cy="209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096000" y="5410200"/>
            <a:ext cx="2057400" cy="22860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29400" y="3429000"/>
            <a:ext cx="2514600" cy="990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Must specify Submission Type: Opening Submission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086600" y="4267200"/>
            <a:ext cx="228600" cy="1066800"/>
          </a:xfrm>
          <a:prstGeom prst="straightConnector1">
            <a:avLst/>
          </a:prstGeom>
          <a:ln w="254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5257800" y="685800"/>
            <a:ext cx="3581400" cy="1752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2000" b="1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Vendor product s often have integrated ESF submission to RESULTS  ESF .  This step may not be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685800" y="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Process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4987239" cy="438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33400" y="4495800"/>
            <a:ext cx="1447800" cy="15240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990600"/>
            <a:ext cx="4572000" cy="187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4495800" cy="247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685800"/>
            <a:ext cx="5257800" cy="219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685800" y="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Submission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Process</a:t>
            </a:r>
            <a:endParaRPr kumimoji="0" lang="en-US" sz="32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381000" y="914400"/>
            <a:ext cx="3505200" cy="533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400" b="1" spc="-10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Must specify Submission Type: Opening Submission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086600" y="4267200"/>
            <a:ext cx="228600" cy="1066800"/>
          </a:xfrm>
          <a:prstGeom prst="straightConnector1">
            <a:avLst/>
          </a:prstGeom>
          <a:ln w="254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3962400"/>
            <a:ext cx="4600575" cy="272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181600" y="1676400"/>
            <a:ext cx="2514600" cy="30480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4343400"/>
            <a:ext cx="3429000" cy="1828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Confirmation of Pending, Acceptance, or Rejection</a:t>
            </a:r>
          </a:p>
          <a:p>
            <a:pPr>
              <a:spcBef>
                <a:spcPct val="0"/>
              </a:spcBef>
            </a:pPr>
            <a:endParaRPr lang="en-US" sz="1600" b="1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Ability to reference XML submitted and any submission errors if rejected.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-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57200" indent="-457200">
              <a:lnSpc>
                <a:spcPct val="200000"/>
              </a:lnSpc>
              <a:spcBef>
                <a:spcPct val="0"/>
              </a:spcBef>
              <a:defRPr/>
            </a:pPr>
            <a:r>
              <a:rPr lang="en-US" sz="3600" spc="-100" dirty="0" smtClean="0">
                <a:solidFill>
                  <a:srgbClr val="FFC000"/>
                </a:solidFill>
                <a:latin typeface="Calibri" pitchFamily="34" charset="0"/>
              </a:rPr>
              <a:t>Help Resources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5715000" y="2895600"/>
            <a:ext cx="2057400" cy="609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E-Stand Enhancement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14400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257800" cy="234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295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4"/>
              </a:rPr>
              <a:t>http://www.for.gov.bc.ca/his/results/training/index.htm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859902"/>
            <a:ext cx="4267200" cy="399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5506</TotalTime>
  <Words>1403</Words>
  <Application>Microsoft Office PowerPoint</Application>
  <PresentationFormat>On-screen Show (4:3)</PresentationFormat>
  <Paragraphs>361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Metro</vt:lpstr>
      <vt:lpstr>Picture</vt:lpstr>
      <vt:lpstr>Slide 1</vt:lpstr>
      <vt:lpstr>Learning Objectives</vt:lpstr>
      <vt:lpstr>Business Guidance</vt:lpstr>
      <vt:lpstr>Slide 4</vt:lpstr>
      <vt:lpstr>Slide 5</vt:lpstr>
      <vt:lpstr>Technical Documentation References  http://www.for.gov.bc.ca/his/results/techDocs.htm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525</cp:revision>
  <dcterms:created xsi:type="dcterms:W3CDTF">2013-08-12T17:48:45Z</dcterms:created>
  <dcterms:modified xsi:type="dcterms:W3CDTF">2013-10-31T18:08:03Z</dcterms:modified>
</cp:coreProperties>
</file>